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Default Extension="fntdata" ContentType="application/x-fontdata"/>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304" r:id="rId2"/>
    <p:sldId id="303" r:id="rId3"/>
    <p:sldId id="313" r:id="rId4"/>
    <p:sldId id="317" r:id="rId5"/>
    <p:sldId id="334" r:id="rId6"/>
    <p:sldId id="305" r:id="rId7"/>
    <p:sldId id="306" r:id="rId8"/>
    <p:sldId id="279" r:id="rId9"/>
    <p:sldId id="351" r:id="rId10"/>
    <p:sldId id="282" r:id="rId11"/>
    <p:sldId id="350" r:id="rId12"/>
    <p:sldId id="352" r:id="rId13"/>
    <p:sldId id="353" r:id="rId14"/>
    <p:sldId id="314" r:id="rId15"/>
    <p:sldId id="318" r:id="rId16"/>
    <p:sldId id="319" r:id="rId17"/>
    <p:sldId id="338" r:id="rId18"/>
    <p:sldId id="321" r:id="rId19"/>
    <p:sldId id="328" r:id="rId20"/>
    <p:sldId id="329" r:id="rId21"/>
    <p:sldId id="273" r:id="rId22"/>
    <p:sldId id="272" r:id="rId23"/>
    <p:sldId id="278" r:id="rId24"/>
    <p:sldId id="340" r:id="rId25"/>
    <p:sldId id="276" r:id="rId26"/>
    <p:sldId id="277" r:id="rId27"/>
    <p:sldId id="280" r:id="rId28"/>
    <p:sldId id="281" r:id="rId29"/>
    <p:sldId id="290" r:id="rId30"/>
    <p:sldId id="289" r:id="rId31"/>
    <p:sldId id="291" r:id="rId32"/>
    <p:sldId id="341" r:id="rId33"/>
    <p:sldId id="293" r:id="rId34"/>
    <p:sldId id="294" r:id="rId35"/>
    <p:sldId id="333" r:id="rId36"/>
    <p:sldId id="308" r:id="rId37"/>
    <p:sldId id="311" r:id="rId38"/>
    <p:sldId id="348" r:id="rId39"/>
    <p:sldId id="335" r:id="rId40"/>
    <p:sldId id="309" r:id="rId41"/>
    <p:sldId id="310" r:id="rId42"/>
    <p:sldId id="299" r:id="rId43"/>
    <p:sldId id="343" r:id="rId44"/>
    <p:sldId id="347" r:id="rId45"/>
    <p:sldId id="300" r:id="rId46"/>
    <p:sldId id="301" r:id="rId47"/>
    <p:sldId id="302" r:id="rId48"/>
    <p:sldId id="298" r:id="rId49"/>
    <p:sldId id="349" r:id="rId50"/>
    <p:sldId id="275" r:id="rId51"/>
    <p:sldId id="337" r:id="rId52"/>
    <p:sldId id="284" r:id="rId53"/>
    <p:sldId id="283" r:id="rId54"/>
    <p:sldId id="295" r:id="rId55"/>
    <p:sldId id="292" r:id="rId56"/>
    <p:sldId id="296" r:id="rId57"/>
    <p:sldId id="326" r:id="rId58"/>
    <p:sldId id="344" r:id="rId59"/>
    <p:sldId id="346" r:id="rId60"/>
  </p:sldIdLst>
  <p:sldSz cx="18288000" cy="10287000"/>
  <p:notesSz cx="6858000" cy="9144000"/>
  <p:embeddedFontLst>
    <p:embeddedFont>
      <p:font typeface="Calibri" pitchFamily="34" charset="0"/>
      <p:regular r:id="rId61"/>
      <p:bold r:id="rId62"/>
      <p:italic r:id="rId63"/>
      <p:boldItalic r:id="rId64"/>
    </p:embeddedFont>
    <p:embeddedFont>
      <p:font typeface="Tw Cen MT" pitchFamily="34" charset="0"/>
      <p:regular r:id="rId65"/>
      <p:bold r:id="rId66"/>
      <p:italic r:id="rId67"/>
      <p:boldItalic r:id="rId6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AA9191-C2CD-760C-119C-9E30923D964D}" v="811" dt="2022-02-16T08:57:07.130"/>
    <p1510:client id="{11184DA7-341C-3CFD-BDAD-2CC7A9BC3F55}" v="162" dt="2022-02-15T15:46:46.084"/>
    <p1510:client id="{15A57297-E93F-5010-C2AE-564DA0A75FE1}" v="12" dt="2022-02-20T16:13:32.889"/>
    <p1510:client id="{18F9C252-39A1-3EAA-1E75-74F81D123DE1}" v="305" dt="2022-02-15T18:57:17.290"/>
    <p1510:client id="{1CA65330-3698-5E29-73A8-DE7D2699B529}" v="205" dt="2022-02-15T09:57:59.500"/>
    <p1510:client id="{34074617-F8BE-C065-5FEE-A1AA1B6291FF}" v="32" dt="2022-02-15T17:15:51.019"/>
    <p1510:client id="{351D36CD-F84F-C862-818B-22C7F0A3C27A}" v="13" dt="2022-02-16T04:59:36.801"/>
    <p1510:client id="{3D3FBC5C-0482-E837-B58C-03A36A6BBC78}" v="27" dt="2022-02-16T08:32:11.162"/>
    <p1510:client id="{3D571B93-C3EA-892D-3F84-89901EA8800F}" v="47" dt="2022-02-15T01:28:24.635"/>
    <p1510:client id="{3E4D85FE-C5D3-C3F2-DB09-B1623B49BE84}" v="1045" dt="2022-02-16T02:30:37.555"/>
    <p1510:client id="{3EFA5C7F-BC22-9F5B-0955-662AB4D46329}" v="69" dt="2022-02-14T17:40:31.125"/>
    <p1510:client id="{3FF09DC8-5BE8-EB2E-7E3F-1BA619063DBD}" v="86" dt="2022-02-21T16:27:10.708"/>
    <p1510:client id="{548ADF70-EAAF-BFCC-E77E-C5297F360AEC}" v="108" dt="2022-02-15T17:27:46.760"/>
    <p1510:client id="{5AB3619E-F282-C381-A4AE-05F135579EDD}" v="3" dt="2022-02-16T09:19:34.417"/>
    <p1510:client id="{625913A6-D173-EE0C-3519-D6EB8CDD2822}" v="56" dt="2022-02-15T18:18:34.306"/>
    <p1510:client id="{66BDB668-4F71-8BB2-2A8C-B8C9533B1C3D}" v="27" dt="2022-02-15T14:26:57.684"/>
    <p1510:client id="{6B04EB9B-5770-0B1A-59B7-A3398CB8A316}" v="6" dt="2022-02-16T04:58:42.248"/>
    <p1510:client id="{6B4E5FAC-FA23-CD4B-54EB-D6BDD70E83B1}" v="119" dt="2022-02-15T09:15:38.545"/>
    <p1510:client id="{6C852861-7964-087E-395E-AD8A1027123D}" v="17" dt="2022-02-14T19:20:52.486"/>
    <p1510:client id="{6E54B4B5-F41B-D077-E9E5-312302E1E947}" v="1" dt="2022-02-15T03:00:48.081"/>
    <p1510:client id="{6F3BA020-4CEA-5805-FB93-8764EC1C17F3}" v="88" dt="2022-02-16T04:11:30.544"/>
    <p1510:client id="{905CA525-EE84-412D-B7E3-07CAC328623C}" v="540" dt="2022-02-15T05:58:40.413"/>
    <p1510:client id="{9A458781-B9F0-797D-6BCB-D03516955B58}" v="87" dt="2022-02-20T15:11:50.658"/>
    <p1510:client id="{A6C92529-971C-5B6A-4B6F-3A22FA3157DA}" v="116" dt="2022-02-15T08:10:15.906"/>
    <p1510:client id="{A73EF0E4-FC70-51EA-B194-96944F0A0BA7}" v="4" dt="2022-02-15T13:28:38.757"/>
    <p1510:client id="{A752D6AB-A7B8-2DD8-F762-833D1BA0409E}" v="42" dt="2022-02-15T07:38:59.908"/>
    <p1510:client id="{AF64D82B-7FC2-78A4-B9E9-DEA16798D4F7}" v="233" dt="2022-02-15T13:50:11.617"/>
    <p1510:client id="{C4D875AE-405E-3AC0-FD7A-787D58EB7A6A}" v="34" dt="2022-02-20T07:50:42.543"/>
    <p1510:client id="{D0DA1B1A-DE94-A94D-D142-6CB4E2B9B257}" v="9" dt="2022-02-20T08:31:37.137"/>
    <p1510:client id="{D5A6BFEB-573C-E3F0-0E49-D9F22A8D6C31}" v="15" dt="2022-02-15T15:51:41.312"/>
    <p1510:client id="{EBC4B29F-F278-FF0C-93AE-3F4FA96BADC1}" v="20" dt="2022-02-15T14:13:15.234"/>
    <p1510:client id="{ED206AD7-2C9A-C0A5-E441-B9F7EAA8DC41}" v="230" dt="2022-02-14T17:52:00.794"/>
    <p1510:client id="{EE637582-798E-AB87-47B0-5BE13AEC96F0}" v="26" dt="2022-02-15T11:53:09.111"/>
    <p1510:client id="{EE9631C4-9CC2-F637-74B7-1303EF2DFA07}" v="391" dt="2022-02-16T09:53:11.293"/>
    <p1510:client id="{EF769773-7BAA-F32B-932B-2DCCA3E75815}" v="7" dt="2022-02-15T06:56:30.638"/>
    <p1510:client id="{F117FCDD-14C8-5B00-4494-3494A81D1EC3}" v="241" dt="2022-02-16T09:19:00.554"/>
    <p1510:client id="{F360DC51-C249-F0A9-C233-99E18F93CD6C}" v="110" vWet="110" dt="2022-02-20T16:13:29.156"/>
    <p1510:client id="{F3904326-678F-5018-8978-EDCC0DB0146D}" v="20" dt="2022-02-15T08:18:33.573"/>
    <p1510:client id="{F54C0766-6B7D-BF16-F923-2CFDF6E6FC45}" v="211" dt="2022-02-14T19:18:57.487"/>
    <p1510:client id="{F58EB090-0246-E74F-94D8-0C77B3F0331F}" v="439" dt="2022-02-14T18:37:47.341"/>
    <p1510:client id="{F85D133E-206B-3B28-AD25-09AAB2662DF2}" v="383" dt="2022-02-15T10:37:48.3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p:scale>
          <a:sx n="1" d="2"/>
          <a:sy n="1" d="2"/>
        </p:scale>
        <p:origin x="-946" y="-235"/>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3.fntdata"/><Relationship Id="rId68"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5.fntdata"/><Relationship Id="rId86"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2/22/2022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xmlns="" id="{FF9B822F-893E-44C8-963C-64F50ACECB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8000" cy="10287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xmlns="" id="{EBF87945-A001-489F-9D9B-7D9435F0B9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22958" y="521206"/>
            <a:ext cx="16651224" cy="27020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xmlns="" id="{CFBDD89D-1CB9-4BCD-887F-D4B4E29305F8}"/>
              </a:ext>
            </a:extLst>
          </p:cNvPr>
          <p:cNvSpPr txBox="1"/>
          <p:nvPr/>
        </p:nvSpPr>
        <p:spPr>
          <a:xfrm>
            <a:off x="1257300" y="877824"/>
            <a:ext cx="7056120" cy="140922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800">
                <a:solidFill>
                  <a:schemeClr val="bg1"/>
                </a:solidFill>
                <a:latin typeface="+mj-lt"/>
                <a:ea typeface="+mj-ea"/>
                <a:cs typeface="+mj-cs"/>
              </a:rPr>
              <a:t>QUESTION 1</a:t>
            </a:r>
            <a:endParaRPr lang="en-US" sz="4800">
              <a:solidFill>
                <a:schemeClr val="bg1"/>
              </a:solidFill>
              <a:latin typeface="+mj-lt"/>
              <a:ea typeface="+mj-ea"/>
              <a:cs typeface="Calibri"/>
            </a:endParaRPr>
          </a:p>
        </p:txBody>
      </p:sp>
      <p:sp>
        <p:nvSpPr>
          <p:cNvPr id="2" name="TextBox 1">
            <a:extLst>
              <a:ext uri="{FF2B5EF4-FFF2-40B4-BE49-F238E27FC236}">
                <a16:creationId xmlns:a16="http://schemas.microsoft.com/office/drawing/2014/main" xmlns="" id="{B24C65AD-6A21-40E2-8178-8D6C951C5D8E}"/>
              </a:ext>
            </a:extLst>
          </p:cNvPr>
          <p:cNvSpPr txBox="1"/>
          <p:nvPr/>
        </p:nvSpPr>
        <p:spPr>
          <a:xfrm>
            <a:off x="7781671" y="5137371"/>
            <a:ext cx="9588923" cy="248403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GB" sz="2800" b="1">
                <a:ea typeface="+mn-lt"/>
                <a:cs typeface="+mn-lt"/>
              </a:rPr>
              <a:t>(A) </a:t>
            </a:r>
            <a:r>
              <a:rPr lang="en-GB" sz="3200" b="1">
                <a:ea typeface="+mn-lt"/>
                <a:cs typeface="+mn-lt"/>
              </a:rPr>
              <a:t>Compute the force in all members of the truss .</a:t>
            </a:r>
            <a:endParaRPr lang="en-GB" sz="3200">
              <a:ea typeface="+mn-lt"/>
              <a:cs typeface="+mn-lt"/>
            </a:endParaRPr>
          </a:p>
          <a:p>
            <a:pPr>
              <a:lnSpc>
                <a:spcPct val="90000"/>
              </a:lnSpc>
              <a:spcAft>
                <a:spcPts val="600"/>
              </a:spcAft>
            </a:pPr>
            <a:endParaRPr lang="en-GB" sz="3200" b="1">
              <a:ea typeface="+mn-lt"/>
              <a:cs typeface="+mn-lt"/>
            </a:endParaRPr>
          </a:p>
          <a:p>
            <a:pPr>
              <a:lnSpc>
                <a:spcPct val="90000"/>
              </a:lnSpc>
              <a:spcAft>
                <a:spcPts val="600"/>
              </a:spcAft>
            </a:pPr>
            <a:r>
              <a:rPr lang="en-US" sz="3200" b="1">
                <a:ea typeface="+mn-lt"/>
                <a:cs typeface="+mn-lt"/>
              </a:rPr>
              <a:t>(B) Using Matlab, find the variation of forces in all members when the force F(magnitude 50kN) acting at B acts at different angles (0 – 360 degrees).</a:t>
            </a:r>
            <a:endParaRPr lang="en-GB" sz="3200">
              <a:ea typeface="+mn-lt"/>
              <a:cs typeface="+mn-lt"/>
            </a:endParaRPr>
          </a:p>
        </p:txBody>
      </p:sp>
      <p:pic>
        <p:nvPicPr>
          <p:cNvPr id="4" name="Picture 5" descr="Diagram&#10;&#10;Description automatically generated">
            <a:extLst>
              <a:ext uri="{FF2B5EF4-FFF2-40B4-BE49-F238E27FC236}">
                <a16:creationId xmlns:a16="http://schemas.microsoft.com/office/drawing/2014/main" xmlns="" id="{E6C3BAB2-25D0-4018-B0BA-D2378FF27D92}"/>
              </a:ext>
            </a:extLst>
          </p:cNvPr>
          <p:cNvPicPr>
            <a:picLocks noChangeAspect="1"/>
          </p:cNvPicPr>
          <p:nvPr/>
        </p:nvPicPr>
        <p:blipFill>
          <a:blip r:embed="rId2"/>
          <a:stretch>
            <a:fillRect/>
          </a:stretch>
        </p:blipFill>
        <p:spPr>
          <a:xfrm>
            <a:off x="507304" y="4301973"/>
            <a:ext cx="6641925" cy="4501412"/>
          </a:xfrm>
          <a:prstGeom prst="rect">
            <a:avLst/>
          </a:prstGeom>
        </p:spPr>
      </p:pic>
    </p:spTree>
    <p:extLst>
      <p:ext uri="{BB962C8B-B14F-4D97-AF65-F5344CB8AC3E}">
        <p14:creationId xmlns:p14="http://schemas.microsoft.com/office/powerpoint/2010/main" xmlns="" val="3678000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xmlns="" id="{0B761509-3B9A-49A6-A84B-C3D86811697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 y="0"/>
            <a:ext cx="18287995"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xmlns="" id="{91DE43FD-EB47-414A-B0AB-169B0FFFA52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3909383" cy="10287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2" descr="Text, letter&#10;&#10;Description automatically generated">
            <a:extLst>
              <a:ext uri="{FF2B5EF4-FFF2-40B4-BE49-F238E27FC236}">
                <a16:creationId xmlns:a16="http://schemas.microsoft.com/office/drawing/2014/main" xmlns="" id="{6CF75564-3EFA-4579-8556-CA109808874D}"/>
              </a:ext>
            </a:extLst>
          </p:cNvPr>
          <p:cNvPicPr>
            <a:picLocks noChangeAspect="1"/>
          </p:cNvPicPr>
          <p:nvPr/>
        </p:nvPicPr>
        <p:blipFill>
          <a:blip r:embed="rId2"/>
          <a:stretch>
            <a:fillRect/>
          </a:stretch>
        </p:blipFill>
        <p:spPr>
          <a:xfrm>
            <a:off x="3307678" y="761651"/>
            <a:ext cx="6215736" cy="8913920"/>
          </a:xfrm>
          <a:prstGeom prst="rect">
            <a:avLst/>
          </a:prstGeom>
        </p:spPr>
      </p:pic>
      <p:grpSp>
        <p:nvGrpSpPr>
          <p:cNvPr id="11" name="Group 10">
            <a:extLst>
              <a:ext uri="{FF2B5EF4-FFF2-40B4-BE49-F238E27FC236}">
                <a16:creationId xmlns:a16="http://schemas.microsoft.com/office/drawing/2014/main" xmlns="" id="{58495BCC-CE77-4CC2-952E-846F41119FD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3740841" y="1612782"/>
            <a:ext cx="2343401" cy="1759459"/>
            <a:chOff x="9160561" y="1075188"/>
            <a:chExt cx="1562267" cy="1172973"/>
          </a:xfrm>
        </p:grpSpPr>
        <p:sp>
          <p:nvSpPr>
            <p:cNvPr id="12" name="Freeform 5">
              <a:extLst>
                <a:ext uri="{FF2B5EF4-FFF2-40B4-BE49-F238E27FC236}">
                  <a16:creationId xmlns:a16="http://schemas.microsoft.com/office/drawing/2014/main" xmlns="" id="{1B42538B-E30F-4967-A6C1-8EBA775F4D6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3" name="Freeform 5">
              <a:extLst>
                <a:ext uri="{FF2B5EF4-FFF2-40B4-BE49-F238E27FC236}">
                  <a16:creationId xmlns:a16="http://schemas.microsoft.com/office/drawing/2014/main" xmlns="" id="{9A6BD9AC-4DE7-4B20-8547-4E3B375C21F7}"/>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xmlns="" val="1608097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xmlns="" id="{16F9E488-0718-4E1E-9D12-26779F6062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xmlns="" id="{09BE6F6B-19BD-443C-8FB0-FA45F13F95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1309257" cy="10286313"/>
          </a:xfrm>
          <a:custGeom>
            <a:avLst/>
            <a:gdLst>
              <a:gd name="connsiteX0" fmla="*/ 0 w 7539505"/>
              <a:gd name="connsiteY0" fmla="*/ 0 h 6857542"/>
              <a:gd name="connsiteX1" fmla="*/ 6392832 w 7539505"/>
              <a:gd name="connsiteY1" fmla="*/ 0 h 6857542"/>
              <a:gd name="connsiteX2" fmla="*/ 6405479 w 7539505"/>
              <a:gd name="connsiteY2" fmla="*/ 31774 h 6857542"/>
              <a:gd name="connsiteX3" fmla="*/ 7460487 w 7539505"/>
              <a:gd name="connsiteY3" fmla="*/ 2682457 h 6857542"/>
              <a:gd name="connsiteX4" fmla="*/ 7460487 w 7539505"/>
              <a:gd name="connsiteY4" fmla="*/ 3752208 h 6857542"/>
              <a:gd name="connsiteX5" fmla="*/ 6302983 w 7539505"/>
              <a:gd name="connsiteY5" fmla="*/ 6660411 h 6857542"/>
              <a:gd name="connsiteX6" fmla="*/ 6224521 w 7539505"/>
              <a:gd name="connsiteY6" fmla="*/ 6857542 h 6857542"/>
              <a:gd name="connsiteX7" fmla="*/ 0 w 7539505"/>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9505" h="6857542">
                <a:moveTo>
                  <a:pt x="0" y="0"/>
                </a:moveTo>
                <a:lnTo>
                  <a:pt x="6392832" y="0"/>
                </a:lnTo>
                <a:lnTo>
                  <a:pt x="6405479" y="31774"/>
                </a:lnTo>
                <a:cubicBezTo>
                  <a:pt x="7460487" y="2682457"/>
                  <a:pt x="7460487" y="2682457"/>
                  <a:pt x="7460487" y="2682457"/>
                </a:cubicBezTo>
                <a:cubicBezTo>
                  <a:pt x="7565845" y="2988100"/>
                  <a:pt x="7565845" y="3446565"/>
                  <a:pt x="7460487" y="3752208"/>
                </a:cubicBezTo>
                <a:cubicBezTo>
                  <a:pt x="6976500" y="4968215"/>
                  <a:pt x="6598385" y="5918220"/>
                  <a:pt x="6302983" y="6660411"/>
                </a:cubicBezTo>
                <a:lnTo>
                  <a:pt x="6224521"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oup 21">
            <a:extLst>
              <a:ext uri="{FF2B5EF4-FFF2-40B4-BE49-F238E27FC236}">
                <a16:creationId xmlns:a16="http://schemas.microsoft.com/office/drawing/2014/main" xmlns="" id="{92AAE609-C327-4952-BB48-254E9015AD8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939767" y="1022442"/>
            <a:ext cx="2343400" cy="1759459"/>
            <a:chOff x="7493121" y="1000124"/>
            <a:chExt cx="1562267" cy="1172973"/>
          </a:xfrm>
        </p:grpSpPr>
        <p:sp>
          <p:nvSpPr>
            <p:cNvPr id="23" name="Freeform 5">
              <a:extLst>
                <a:ext uri="{FF2B5EF4-FFF2-40B4-BE49-F238E27FC236}">
                  <a16:creationId xmlns:a16="http://schemas.microsoft.com/office/drawing/2014/main" xmlns="" id="{94F06CAB-1C7B-4E12-B1B8-5F7067FDAD1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749312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4" name="Freeform 5">
              <a:extLst>
                <a:ext uri="{FF2B5EF4-FFF2-40B4-BE49-F238E27FC236}">
                  <a16:creationId xmlns:a16="http://schemas.microsoft.com/office/drawing/2014/main" xmlns="" id="{48448472-893D-4CE9-9024-B0F79813BF2A}"/>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829322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3" name="TextBox 2">
            <a:extLst>
              <a:ext uri="{FF2B5EF4-FFF2-40B4-BE49-F238E27FC236}">
                <a16:creationId xmlns:a16="http://schemas.microsoft.com/office/drawing/2014/main" xmlns="" id="{1B292F00-773C-4AB6-B9BB-66F34D4EE6A9}"/>
              </a:ext>
            </a:extLst>
          </p:cNvPr>
          <p:cNvSpPr txBox="1"/>
          <p:nvPr/>
        </p:nvSpPr>
        <p:spPr>
          <a:xfrm>
            <a:off x="809121" y="1905010"/>
            <a:ext cx="8767645" cy="6476981"/>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r">
              <a:lnSpc>
                <a:spcPct val="90000"/>
              </a:lnSpc>
              <a:spcBef>
                <a:spcPct val="0"/>
              </a:spcBef>
              <a:spcAft>
                <a:spcPts val="600"/>
              </a:spcAft>
            </a:pPr>
            <a:r>
              <a:rPr lang="en-US" sz="10800" b="1" kern="1200">
                <a:solidFill>
                  <a:schemeClr val="bg1"/>
                </a:solidFill>
                <a:latin typeface="+mj-lt"/>
                <a:ea typeface="+mj-ea"/>
                <a:cs typeface="+mj-cs"/>
              </a:rPr>
              <a:t>Concepts</a:t>
            </a:r>
          </a:p>
        </p:txBody>
      </p:sp>
      <p:sp>
        <p:nvSpPr>
          <p:cNvPr id="2" name="TextBox 1">
            <a:extLst>
              <a:ext uri="{FF2B5EF4-FFF2-40B4-BE49-F238E27FC236}">
                <a16:creationId xmlns:a16="http://schemas.microsoft.com/office/drawing/2014/main" xmlns="" id="{93C3B10E-71E5-4054-9A52-B5CB728E7B5E}"/>
              </a:ext>
            </a:extLst>
          </p:cNvPr>
          <p:cNvSpPr txBox="1"/>
          <p:nvPr/>
        </p:nvSpPr>
        <p:spPr>
          <a:xfrm>
            <a:off x="12445678" y="3670622"/>
            <a:ext cx="4276845"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sz="2800">
              <a:cs typeface="Calibri"/>
            </a:endParaRPr>
          </a:p>
          <a:p>
            <a:endParaRPr lang="en-US" sz="2800">
              <a:cs typeface="Calibri"/>
            </a:endParaRPr>
          </a:p>
          <a:p>
            <a:r>
              <a:rPr lang="en-US" sz="2800">
                <a:cs typeface="Calibri"/>
              </a:rPr>
              <a:t>VECTORS REPRESENTATION</a:t>
            </a:r>
          </a:p>
          <a:p>
            <a:endParaRPr lang="en-US" sz="2800">
              <a:cs typeface="Calibri"/>
            </a:endParaRPr>
          </a:p>
          <a:p>
            <a:r>
              <a:rPr lang="en-US" sz="2800">
                <a:cs typeface="Calibri"/>
              </a:rPr>
              <a:t>RESULTANT  OF VECTOR</a:t>
            </a:r>
          </a:p>
          <a:p>
            <a:endParaRPr lang="en-US" sz="2800">
              <a:cs typeface="Calibri"/>
            </a:endParaRPr>
          </a:p>
          <a:p>
            <a:r>
              <a:rPr lang="en-US" sz="2800">
                <a:cs typeface="Calibri"/>
              </a:rPr>
              <a:t>MAGNITUDE OF THE FORCE</a:t>
            </a:r>
          </a:p>
        </p:txBody>
      </p:sp>
    </p:spTree>
    <p:extLst>
      <p:ext uri="{BB962C8B-B14F-4D97-AF65-F5344CB8AC3E}">
        <p14:creationId xmlns:p14="http://schemas.microsoft.com/office/powerpoint/2010/main" xmlns="" val="26819157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3">
            <a:extLst>
              <a:ext uri="{FF2B5EF4-FFF2-40B4-BE49-F238E27FC236}">
                <a16:creationId xmlns:a16="http://schemas.microsoft.com/office/drawing/2014/main" xmlns="" id="{33CD251C-A887-4D2F-925B-FC09719853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5">
            <a:extLst>
              <a:ext uri="{FF2B5EF4-FFF2-40B4-BE49-F238E27FC236}">
                <a16:creationId xmlns:a16="http://schemas.microsoft.com/office/drawing/2014/main" xmlns="" id="{B19D093C-27FB-4032-B282-42C4563F2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7041822"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27">
            <a:extLst>
              <a:ext uri="{FF2B5EF4-FFF2-40B4-BE49-F238E27FC236}">
                <a16:creationId xmlns:a16="http://schemas.microsoft.com/office/drawing/2014/main" xmlns="" id="{35EE815E-1BD3-4777-B652-6D98825BF66B}"/>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50935" y="1022442"/>
            <a:ext cx="1692574" cy="1270809"/>
            <a:chOff x="668003" y="1684057"/>
            <a:chExt cx="1128382" cy="847206"/>
          </a:xfrm>
        </p:grpSpPr>
        <p:sp>
          <p:nvSpPr>
            <p:cNvPr id="35" name="Freeform 5">
              <a:extLst>
                <a:ext uri="{FF2B5EF4-FFF2-40B4-BE49-F238E27FC236}">
                  <a16:creationId xmlns:a16="http://schemas.microsoft.com/office/drawing/2014/main" xmlns="" id="{E6692982-4A7D-4392-87CD-F0CD4B027DD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6" name="Freeform 5">
              <a:extLst>
                <a:ext uri="{FF2B5EF4-FFF2-40B4-BE49-F238E27FC236}">
                  <a16:creationId xmlns:a16="http://schemas.microsoft.com/office/drawing/2014/main" xmlns="" id="{196485F7-F277-4123-AC53-98EA4C858774}"/>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TextBox 2">
            <a:extLst>
              <a:ext uri="{FF2B5EF4-FFF2-40B4-BE49-F238E27FC236}">
                <a16:creationId xmlns:a16="http://schemas.microsoft.com/office/drawing/2014/main" xmlns="" id="{51BBA550-10D0-4E5C-A208-56E431735805}"/>
              </a:ext>
            </a:extLst>
          </p:cNvPr>
          <p:cNvSpPr txBox="1"/>
          <p:nvPr/>
        </p:nvSpPr>
        <p:spPr>
          <a:xfrm>
            <a:off x="1150935" y="5484198"/>
            <a:ext cx="5296909" cy="26857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7200" kern="1200">
                <a:solidFill>
                  <a:schemeClr val="bg1"/>
                </a:solidFill>
                <a:latin typeface="+mj-lt"/>
                <a:ea typeface="+mj-ea"/>
                <a:cs typeface="+mj-cs"/>
              </a:rPr>
              <a:t>MATLAB CODE</a:t>
            </a:r>
          </a:p>
        </p:txBody>
      </p:sp>
      <p:sp>
        <p:nvSpPr>
          <p:cNvPr id="2" name="TextBox 1">
            <a:extLst>
              <a:ext uri="{FF2B5EF4-FFF2-40B4-BE49-F238E27FC236}">
                <a16:creationId xmlns:a16="http://schemas.microsoft.com/office/drawing/2014/main" xmlns="" id="{AF2DAAE1-B717-4920-A724-48955250197C}"/>
              </a:ext>
            </a:extLst>
          </p:cNvPr>
          <p:cNvSpPr txBox="1"/>
          <p:nvPr/>
        </p:nvSpPr>
        <p:spPr>
          <a:xfrm>
            <a:off x="9306046" y="406126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4" name="TextBox 3">
            <a:extLst>
              <a:ext uri="{FF2B5EF4-FFF2-40B4-BE49-F238E27FC236}">
                <a16:creationId xmlns:a16="http://schemas.microsoft.com/office/drawing/2014/main" xmlns="" id="{1FE83592-1076-4078-B60C-89E525C0F9D2}"/>
              </a:ext>
            </a:extLst>
          </p:cNvPr>
          <p:cNvSpPr txBox="1"/>
          <p:nvPr/>
        </p:nvSpPr>
        <p:spPr>
          <a:xfrm>
            <a:off x="7339538" y="4182"/>
            <a:ext cx="10512705" cy="103566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300">
                <a:ea typeface="+mn-lt"/>
                <a:cs typeface="+mn-lt"/>
              </a:rPr>
              <a:t>F = input('Force: ');</a:t>
            </a:r>
          </a:p>
          <a:p>
            <a:r>
              <a:rPr lang="en-GB" sz="2300">
                <a:ea typeface="+mn-lt"/>
                <a:cs typeface="+mn-lt"/>
              </a:rPr>
              <a:t>P = input('Force P: ');</a:t>
            </a:r>
          </a:p>
          <a:p>
            <a:r>
              <a:rPr lang="en-GB" sz="2300">
                <a:ea typeface="+mn-lt"/>
                <a:cs typeface="+mn-lt"/>
              </a:rPr>
              <a:t>l = input('Enter x coordinate of the rope AD: ');</a:t>
            </a:r>
          </a:p>
          <a:p>
            <a:r>
              <a:rPr lang="en-GB" sz="2300">
                <a:ea typeface="+mn-lt"/>
                <a:cs typeface="+mn-lt"/>
              </a:rPr>
              <a:t>m = input('Enter y coordinate of the rope AD: ');</a:t>
            </a:r>
          </a:p>
          <a:p>
            <a:r>
              <a:rPr lang="en-GB" sz="2300">
                <a:ea typeface="+mn-lt"/>
                <a:cs typeface="+mn-lt"/>
              </a:rPr>
              <a:t>n = input('Enter z coordinate of the rope AD: ');</a:t>
            </a:r>
          </a:p>
          <a:p>
            <a:endParaRPr lang="en-GB" sz="2300">
              <a:ea typeface="+mn-lt"/>
              <a:cs typeface="+mn-lt"/>
            </a:endParaRPr>
          </a:p>
          <a:p>
            <a:r>
              <a:rPr lang="en-GB" sz="2300">
                <a:ea typeface="+mn-lt"/>
                <a:cs typeface="+mn-lt"/>
              </a:rPr>
              <a:t>AD = [l-4 m-10 n];</a:t>
            </a:r>
          </a:p>
          <a:p>
            <a:r>
              <a:rPr lang="en-GB" sz="2300">
                <a:ea typeface="+mn-lt"/>
                <a:cs typeface="+mn-lt"/>
              </a:rPr>
              <a:t>OD = [-4 -10 0];</a:t>
            </a:r>
          </a:p>
          <a:p>
            <a:r>
              <a:rPr lang="en-GB" sz="2300">
                <a:ea typeface="+mn-lt"/>
                <a:cs typeface="+mn-lt"/>
              </a:rPr>
              <a:t>CD = [4 -10 0];</a:t>
            </a:r>
          </a:p>
          <a:p>
            <a:r>
              <a:rPr lang="en-GB" sz="2300">
                <a:ea typeface="+mn-lt"/>
                <a:cs typeface="+mn-lt"/>
              </a:rPr>
              <a:t>BD = [0 -10 0];</a:t>
            </a:r>
          </a:p>
          <a:p>
            <a:endParaRPr lang="en-GB" sz="2300">
              <a:ea typeface="+mn-lt"/>
              <a:cs typeface="+mn-lt"/>
            </a:endParaRPr>
          </a:p>
          <a:p>
            <a:r>
              <a:rPr lang="en-GB" sz="2300" err="1">
                <a:ea typeface="+mn-lt"/>
                <a:cs typeface="+mn-lt"/>
              </a:rPr>
              <a:t>ADp</a:t>
            </a:r>
            <a:r>
              <a:rPr lang="en-GB" sz="2300">
                <a:ea typeface="+mn-lt"/>
                <a:cs typeface="+mn-lt"/>
              </a:rPr>
              <a:t> = AD/norm(AD);</a:t>
            </a:r>
          </a:p>
          <a:p>
            <a:r>
              <a:rPr lang="en-GB" sz="2300" err="1">
                <a:ea typeface="+mn-lt"/>
                <a:cs typeface="+mn-lt"/>
              </a:rPr>
              <a:t>ODp</a:t>
            </a:r>
            <a:r>
              <a:rPr lang="en-GB" sz="2300">
                <a:ea typeface="+mn-lt"/>
                <a:cs typeface="+mn-lt"/>
              </a:rPr>
              <a:t> = OD/norm(OD);</a:t>
            </a:r>
          </a:p>
          <a:p>
            <a:r>
              <a:rPr lang="en-GB" sz="2300" err="1">
                <a:ea typeface="+mn-lt"/>
                <a:cs typeface="+mn-lt"/>
              </a:rPr>
              <a:t>CDp</a:t>
            </a:r>
            <a:r>
              <a:rPr lang="en-GB" sz="2300">
                <a:ea typeface="+mn-lt"/>
                <a:cs typeface="+mn-lt"/>
              </a:rPr>
              <a:t> = CD/norm(CD);</a:t>
            </a:r>
          </a:p>
          <a:p>
            <a:r>
              <a:rPr lang="en-GB" sz="2300" err="1">
                <a:ea typeface="+mn-lt"/>
                <a:cs typeface="+mn-lt"/>
              </a:rPr>
              <a:t>BDp</a:t>
            </a:r>
            <a:r>
              <a:rPr lang="en-GB" sz="2300">
                <a:ea typeface="+mn-lt"/>
                <a:cs typeface="+mn-lt"/>
              </a:rPr>
              <a:t> = BD/norm(BD);</a:t>
            </a:r>
          </a:p>
          <a:p>
            <a:endParaRPr lang="en-GB" sz="2300">
              <a:ea typeface="+mn-lt"/>
              <a:cs typeface="+mn-lt"/>
            </a:endParaRPr>
          </a:p>
          <a:p>
            <a:r>
              <a:rPr lang="en-GB" sz="2300">
                <a:ea typeface="+mn-lt"/>
                <a:cs typeface="+mn-lt"/>
              </a:rPr>
              <a:t>Q = -(F*</a:t>
            </a:r>
            <a:r>
              <a:rPr lang="en-GB" sz="2300" err="1">
                <a:ea typeface="+mn-lt"/>
                <a:cs typeface="+mn-lt"/>
              </a:rPr>
              <a:t>ADp</a:t>
            </a:r>
            <a:r>
              <a:rPr lang="en-GB" sz="2300">
                <a:ea typeface="+mn-lt"/>
                <a:cs typeface="+mn-lt"/>
              </a:rPr>
              <a:t>(1) + P*</a:t>
            </a:r>
            <a:r>
              <a:rPr lang="en-GB" sz="2300" err="1">
                <a:ea typeface="+mn-lt"/>
                <a:cs typeface="+mn-lt"/>
              </a:rPr>
              <a:t>ODp</a:t>
            </a:r>
            <a:r>
              <a:rPr lang="en-GB" sz="2300">
                <a:ea typeface="+mn-lt"/>
                <a:cs typeface="+mn-lt"/>
              </a:rPr>
              <a:t>(1))/</a:t>
            </a:r>
            <a:r>
              <a:rPr lang="en-GB" sz="2300" err="1">
                <a:ea typeface="+mn-lt"/>
                <a:cs typeface="+mn-lt"/>
              </a:rPr>
              <a:t>CDp</a:t>
            </a:r>
            <a:r>
              <a:rPr lang="en-GB" sz="2300">
                <a:ea typeface="+mn-lt"/>
                <a:cs typeface="+mn-lt"/>
              </a:rPr>
              <a:t>(1);</a:t>
            </a:r>
          </a:p>
          <a:p>
            <a:endParaRPr lang="en-GB" sz="2300">
              <a:ea typeface="+mn-lt"/>
              <a:cs typeface="+mn-lt"/>
            </a:endParaRPr>
          </a:p>
          <a:p>
            <a:r>
              <a:rPr lang="en-GB" sz="2300">
                <a:ea typeface="+mn-lt"/>
                <a:cs typeface="+mn-lt"/>
              </a:rPr>
              <a:t>R = (F*</a:t>
            </a:r>
            <a:r>
              <a:rPr lang="en-GB" sz="2300" err="1">
                <a:ea typeface="+mn-lt"/>
                <a:cs typeface="+mn-lt"/>
              </a:rPr>
              <a:t>ADp</a:t>
            </a:r>
            <a:r>
              <a:rPr lang="en-GB" sz="2300">
                <a:ea typeface="+mn-lt"/>
                <a:cs typeface="+mn-lt"/>
              </a:rPr>
              <a:t>(2) + P*</a:t>
            </a:r>
            <a:r>
              <a:rPr lang="en-GB" sz="2300" err="1">
                <a:ea typeface="+mn-lt"/>
                <a:cs typeface="+mn-lt"/>
              </a:rPr>
              <a:t>ODp</a:t>
            </a:r>
            <a:r>
              <a:rPr lang="en-GB" sz="2300">
                <a:ea typeface="+mn-lt"/>
                <a:cs typeface="+mn-lt"/>
              </a:rPr>
              <a:t>(2) + Q*</a:t>
            </a:r>
            <a:r>
              <a:rPr lang="en-GB" sz="2300" err="1">
                <a:ea typeface="+mn-lt"/>
                <a:cs typeface="+mn-lt"/>
              </a:rPr>
              <a:t>CDp</a:t>
            </a:r>
            <a:r>
              <a:rPr lang="en-GB" sz="2300">
                <a:ea typeface="+mn-lt"/>
                <a:cs typeface="+mn-lt"/>
              </a:rPr>
              <a:t>(2))/</a:t>
            </a:r>
            <a:r>
              <a:rPr lang="en-GB" sz="2300" err="1">
                <a:ea typeface="+mn-lt"/>
                <a:cs typeface="+mn-lt"/>
              </a:rPr>
              <a:t>BDp</a:t>
            </a:r>
            <a:r>
              <a:rPr lang="en-GB" sz="2300">
                <a:ea typeface="+mn-lt"/>
                <a:cs typeface="+mn-lt"/>
              </a:rPr>
              <a:t>(2);</a:t>
            </a:r>
          </a:p>
          <a:p>
            <a:endParaRPr lang="en-GB" sz="2300">
              <a:ea typeface="+mn-lt"/>
              <a:cs typeface="+mn-lt"/>
            </a:endParaRPr>
          </a:p>
          <a:p>
            <a:r>
              <a:rPr lang="en-GB" sz="2300" err="1">
                <a:ea typeface="+mn-lt"/>
                <a:cs typeface="+mn-lt"/>
              </a:rPr>
              <a:t>disp</a:t>
            </a:r>
            <a:r>
              <a:rPr lang="en-GB" sz="2300">
                <a:ea typeface="+mn-lt"/>
                <a:cs typeface="+mn-lt"/>
              </a:rPr>
              <a:t>('Force acting on the tower: ');</a:t>
            </a:r>
          </a:p>
          <a:p>
            <a:r>
              <a:rPr lang="en-GB" sz="2300" err="1">
                <a:ea typeface="+mn-lt"/>
                <a:cs typeface="+mn-lt"/>
              </a:rPr>
              <a:t>disp</a:t>
            </a:r>
            <a:r>
              <a:rPr lang="en-GB" sz="2300">
                <a:ea typeface="+mn-lt"/>
                <a:cs typeface="+mn-lt"/>
              </a:rPr>
              <a:t>(R);</a:t>
            </a:r>
          </a:p>
          <a:p>
            <a:endParaRPr lang="en-GB" sz="2300">
              <a:ea typeface="+mn-lt"/>
              <a:cs typeface="+mn-lt"/>
            </a:endParaRPr>
          </a:p>
          <a:p>
            <a:r>
              <a:rPr lang="en-GB" sz="2300">
                <a:ea typeface="+mn-lt"/>
                <a:cs typeface="+mn-lt"/>
              </a:rPr>
              <a:t>if(R&gt;444||R&lt;-444),</a:t>
            </a:r>
          </a:p>
          <a:p>
            <a:r>
              <a:rPr lang="en-GB" sz="2300">
                <a:ea typeface="+mn-lt"/>
                <a:cs typeface="+mn-lt"/>
              </a:rPr>
              <a:t>  </a:t>
            </a:r>
            <a:r>
              <a:rPr lang="en-GB" sz="2300" err="1">
                <a:ea typeface="+mn-lt"/>
                <a:cs typeface="+mn-lt"/>
              </a:rPr>
              <a:t>disp</a:t>
            </a:r>
            <a:r>
              <a:rPr lang="en-GB" sz="2300">
                <a:ea typeface="+mn-lt"/>
                <a:cs typeface="+mn-lt"/>
              </a:rPr>
              <a:t>('Tower collapsed');</a:t>
            </a:r>
          </a:p>
          <a:p>
            <a:r>
              <a:rPr lang="en-GB" sz="2300">
                <a:ea typeface="+mn-lt"/>
                <a:cs typeface="+mn-lt"/>
              </a:rPr>
              <a:t>else</a:t>
            </a:r>
          </a:p>
          <a:p>
            <a:r>
              <a:rPr lang="en-GB" sz="2300">
                <a:ea typeface="+mn-lt"/>
                <a:cs typeface="+mn-lt"/>
              </a:rPr>
              <a:t>  </a:t>
            </a:r>
            <a:r>
              <a:rPr lang="en-GB" sz="2300" err="1">
                <a:ea typeface="+mn-lt"/>
                <a:cs typeface="+mn-lt"/>
              </a:rPr>
              <a:t>disp</a:t>
            </a:r>
            <a:r>
              <a:rPr lang="en-GB" sz="2300">
                <a:ea typeface="+mn-lt"/>
                <a:cs typeface="+mn-lt"/>
              </a:rPr>
              <a:t>('Tower not collapsed');</a:t>
            </a:r>
          </a:p>
          <a:p>
            <a:r>
              <a:rPr lang="en-GB" sz="2300">
                <a:ea typeface="+mn-lt"/>
                <a:cs typeface="+mn-lt"/>
              </a:rPr>
              <a:t>endif</a:t>
            </a:r>
          </a:p>
          <a:p>
            <a:endParaRPr lang="en-GB" sz="2300">
              <a:cs typeface="Calibri"/>
            </a:endParaRPr>
          </a:p>
        </p:txBody>
      </p:sp>
    </p:spTree>
    <p:extLst>
      <p:ext uri="{BB962C8B-B14F-4D97-AF65-F5344CB8AC3E}">
        <p14:creationId xmlns:p14="http://schemas.microsoft.com/office/powerpoint/2010/main" xmlns="" val="756339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7" name="Rectangle 17">
            <a:extLst>
              <a:ext uri="{FF2B5EF4-FFF2-40B4-BE49-F238E27FC236}">
                <a16:creationId xmlns:a16="http://schemas.microsoft.com/office/drawing/2014/main" xmlns="" id="{EE1FC7B4-E4A7-4452-B413-1A623E3A723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4986"/>
            <a:ext cx="18288000" cy="10291986"/>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3">
            <a:extLst>
              <a:ext uri="{FF2B5EF4-FFF2-40B4-BE49-F238E27FC236}">
                <a16:creationId xmlns:a16="http://schemas.microsoft.com/office/drawing/2014/main" xmlns="" id="{E0709AF0-24F0-4486-B189-BE6386BDB19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7680131" cy="10287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11">
            <a:extLst>
              <a:ext uri="{FF2B5EF4-FFF2-40B4-BE49-F238E27FC236}">
                <a16:creationId xmlns:a16="http://schemas.microsoft.com/office/drawing/2014/main" xmlns="" id="{FBE3B62F-5853-4A3C-B050-6186351A71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5372100" cy="10287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xmlns="" id="{653FB346-AF74-403D-A721-218C5DAB4998}"/>
              </a:ext>
            </a:extLst>
          </p:cNvPr>
          <p:cNvSpPr txBox="1"/>
          <p:nvPr/>
        </p:nvSpPr>
        <p:spPr>
          <a:xfrm>
            <a:off x="1249503" y="672379"/>
            <a:ext cx="15781053" cy="198834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400" b="1" kern="1200">
                <a:solidFill>
                  <a:schemeClr val="tx1"/>
                </a:solidFill>
                <a:latin typeface="+mj-lt"/>
                <a:ea typeface="+mj-ea"/>
                <a:cs typeface="+mj-cs"/>
              </a:rPr>
              <a:t>OUTPUT</a:t>
            </a:r>
          </a:p>
        </p:txBody>
      </p:sp>
      <p:sp>
        <p:nvSpPr>
          <p:cNvPr id="3" name="TextBox 2">
            <a:extLst>
              <a:ext uri="{FF2B5EF4-FFF2-40B4-BE49-F238E27FC236}">
                <a16:creationId xmlns:a16="http://schemas.microsoft.com/office/drawing/2014/main" xmlns="" id="{0E1DDE84-A686-45A1-B93D-F53028703407}"/>
              </a:ext>
            </a:extLst>
          </p:cNvPr>
          <p:cNvSpPr txBox="1"/>
          <p:nvPr/>
        </p:nvSpPr>
        <p:spPr>
          <a:xfrm>
            <a:off x="1257300" y="3287710"/>
            <a:ext cx="7404100" cy="597773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3000"/>
              <a:t>Force: 90</a:t>
            </a:r>
            <a:endParaRPr lang="en-US">
              <a:cs typeface="Calibri"/>
            </a:endParaRPr>
          </a:p>
          <a:p>
            <a:pPr>
              <a:lnSpc>
                <a:spcPct val="90000"/>
              </a:lnSpc>
              <a:spcAft>
                <a:spcPts val="600"/>
              </a:spcAft>
            </a:pPr>
            <a:r>
              <a:rPr lang="en-US" sz="3000"/>
              <a:t>Force P: 150</a:t>
            </a:r>
            <a:endParaRPr lang="en-US" sz="3000">
              <a:cs typeface="Calibri"/>
            </a:endParaRPr>
          </a:p>
          <a:p>
            <a:pPr>
              <a:lnSpc>
                <a:spcPct val="90000"/>
              </a:lnSpc>
              <a:spcAft>
                <a:spcPts val="600"/>
              </a:spcAft>
            </a:pPr>
            <a:r>
              <a:rPr lang="en-US" sz="3000"/>
              <a:t>Enter x coordinate of the rope AD: 0</a:t>
            </a:r>
            <a:endParaRPr lang="en-US" sz="3000">
              <a:cs typeface="Calibri"/>
            </a:endParaRPr>
          </a:p>
          <a:p>
            <a:pPr>
              <a:lnSpc>
                <a:spcPct val="90000"/>
              </a:lnSpc>
              <a:spcAft>
                <a:spcPts val="600"/>
              </a:spcAft>
            </a:pPr>
            <a:r>
              <a:rPr lang="en-US" sz="3000"/>
              <a:t>Enter y coordinate of the rope AD: 3</a:t>
            </a:r>
            <a:endParaRPr lang="en-US" sz="3000">
              <a:cs typeface="Calibri"/>
            </a:endParaRPr>
          </a:p>
          <a:p>
            <a:pPr>
              <a:lnSpc>
                <a:spcPct val="90000"/>
              </a:lnSpc>
              <a:spcAft>
                <a:spcPts val="600"/>
              </a:spcAft>
            </a:pPr>
            <a:r>
              <a:rPr lang="en-US" sz="3000"/>
              <a:t>Enter z coordinate of the rope AD: 4</a:t>
            </a:r>
            <a:endParaRPr lang="en-US" sz="3000">
              <a:cs typeface="Calibri"/>
            </a:endParaRPr>
          </a:p>
          <a:p>
            <a:pPr>
              <a:lnSpc>
                <a:spcPct val="90000"/>
              </a:lnSpc>
              <a:spcAft>
                <a:spcPts val="600"/>
              </a:spcAft>
            </a:pPr>
            <a:r>
              <a:rPr lang="en-US" sz="3000"/>
              <a:t>Force acting on the tower:</a:t>
            </a:r>
            <a:endParaRPr lang="en-US" sz="3000">
              <a:cs typeface="Calibri"/>
            </a:endParaRPr>
          </a:p>
          <a:p>
            <a:pPr>
              <a:lnSpc>
                <a:spcPct val="90000"/>
              </a:lnSpc>
              <a:spcAft>
                <a:spcPts val="600"/>
              </a:spcAft>
            </a:pPr>
            <a:r>
              <a:rPr lang="en-US" sz="3000"/>
              <a:t>448.54</a:t>
            </a:r>
            <a:endParaRPr lang="en-US" sz="3000">
              <a:cs typeface="Calibri"/>
            </a:endParaRPr>
          </a:p>
          <a:p>
            <a:pPr>
              <a:lnSpc>
                <a:spcPct val="90000"/>
              </a:lnSpc>
              <a:spcAft>
                <a:spcPts val="600"/>
              </a:spcAft>
            </a:pPr>
            <a:r>
              <a:rPr lang="en-US" sz="3000"/>
              <a:t>Tower collapsed</a:t>
            </a:r>
            <a:endParaRPr lang="en-US" sz="3000">
              <a:cs typeface="Calibri"/>
            </a:endParaRPr>
          </a:p>
          <a:p>
            <a:pPr indent="-228600">
              <a:lnSpc>
                <a:spcPct val="90000"/>
              </a:lnSpc>
              <a:spcAft>
                <a:spcPts val="600"/>
              </a:spcAft>
              <a:buFont typeface="Arial" panose="020B0604020202020204" pitchFamily="34" charset="0"/>
              <a:buChar char="•"/>
            </a:pPr>
            <a:endParaRPr lang="en-US" sz="3000"/>
          </a:p>
        </p:txBody>
      </p:sp>
      <p:sp>
        <p:nvSpPr>
          <p:cNvPr id="10" name="Rectangle: Rounded Corners 9">
            <a:extLst>
              <a:ext uri="{FF2B5EF4-FFF2-40B4-BE49-F238E27FC236}">
                <a16:creationId xmlns:a16="http://schemas.microsoft.com/office/drawing/2014/main" xmlns="" id="{75BDC7D9-9A8B-4184-B3FA-0E48A24219F8}"/>
              </a:ext>
            </a:extLst>
          </p:cNvPr>
          <p:cNvSpPr/>
          <p:nvPr/>
        </p:nvSpPr>
        <p:spPr>
          <a:xfrm>
            <a:off x="9516650" y="2322013"/>
            <a:ext cx="7656532" cy="4665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9" descr="Icon&#10;&#10;Description automatically generated">
            <a:extLst>
              <a:ext uri="{FF2B5EF4-FFF2-40B4-BE49-F238E27FC236}">
                <a16:creationId xmlns:a16="http://schemas.microsoft.com/office/drawing/2014/main" xmlns="" id="{F2AD98DE-0B4F-46D5-8624-CB2E1456C285}"/>
              </a:ext>
            </a:extLst>
          </p:cNvPr>
          <p:cNvPicPr>
            <a:picLocks noChangeAspect="1"/>
          </p:cNvPicPr>
          <p:nvPr/>
        </p:nvPicPr>
        <p:blipFill>
          <a:blip r:embed="rId2"/>
          <a:stretch>
            <a:fillRect/>
          </a:stretch>
        </p:blipFill>
        <p:spPr>
          <a:xfrm>
            <a:off x="10809960" y="2613240"/>
            <a:ext cx="5295379" cy="4074091"/>
          </a:xfrm>
          <a:prstGeom prst="rect">
            <a:avLst/>
          </a:prstGeom>
        </p:spPr>
      </p:pic>
    </p:spTree>
    <p:extLst>
      <p:ext uri="{BB962C8B-B14F-4D97-AF65-F5344CB8AC3E}">
        <p14:creationId xmlns:p14="http://schemas.microsoft.com/office/powerpoint/2010/main" xmlns="" val="3797880540"/>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xmlns="" id="{FF9B822F-893E-44C8-963C-64F50ACECB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8000" cy="10287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xmlns="" id="{EBF87945-A001-489F-9D9B-7D9435F0B9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22958" y="521206"/>
            <a:ext cx="16651224" cy="27020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xmlns="" id="{CFBDD89D-1CB9-4BCD-887F-D4B4E29305F8}"/>
              </a:ext>
            </a:extLst>
          </p:cNvPr>
          <p:cNvSpPr txBox="1"/>
          <p:nvPr/>
        </p:nvSpPr>
        <p:spPr>
          <a:xfrm>
            <a:off x="1257300" y="877824"/>
            <a:ext cx="7056120" cy="140922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800" dirty="0">
                <a:solidFill>
                  <a:schemeClr val="bg1"/>
                </a:solidFill>
                <a:latin typeface="+mj-lt"/>
                <a:ea typeface="+mj-ea"/>
                <a:cs typeface="+mj-cs"/>
              </a:rPr>
              <a:t>QUESTION 3</a:t>
            </a:r>
            <a:endParaRPr lang="en-US" sz="4800" dirty="0">
              <a:solidFill>
                <a:schemeClr val="bg1"/>
              </a:solidFill>
              <a:latin typeface="+mj-lt"/>
              <a:ea typeface="+mj-ea"/>
              <a:cs typeface="Calibri"/>
            </a:endParaRPr>
          </a:p>
        </p:txBody>
      </p:sp>
      <p:sp>
        <p:nvSpPr>
          <p:cNvPr id="2" name="TextBox 1">
            <a:extLst>
              <a:ext uri="{FF2B5EF4-FFF2-40B4-BE49-F238E27FC236}">
                <a16:creationId xmlns:a16="http://schemas.microsoft.com/office/drawing/2014/main" xmlns="" id="{B24C65AD-6A21-40E2-8178-8D6C951C5D8E}"/>
              </a:ext>
            </a:extLst>
          </p:cNvPr>
          <p:cNvSpPr txBox="1"/>
          <p:nvPr/>
        </p:nvSpPr>
        <p:spPr>
          <a:xfrm>
            <a:off x="7171028" y="3352413"/>
            <a:ext cx="9588923" cy="725957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r>
              <a:rPr lang="en-GB" sz="2400">
                <a:ea typeface="+mn-lt"/>
                <a:cs typeface="+mn-lt"/>
              </a:rPr>
              <a:t>(A) The shaft, lever, and handle are welded together and constitute  a single rigid body. Their combined mass is 28kg with mass centre at G. The assembly is mounted in bearings A and B, and the rotation is pre-vented by link CD. Determine the forces exerted on the shaft by bearings A and B while the 30Nm couple is applied to the handle as shown. </a:t>
            </a:r>
          </a:p>
          <a:p>
            <a:endParaRPr lang="en-GB" sz="2400">
              <a:ea typeface="+mn-lt"/>
              <a:cs typeface="+mn-lt"/>
            </a:endParaRPr>
          </a:p>
          <a:p>
            <a:r>
              <a:rPr lang="en-GB" sz="2400">
                <a:ea typeface="+mn-lt"/>
                <a:cs typeface="+mn-lt"/>
              </a:rPr>
              <a:t>B) To make the mechanical process productive and faster the varying couple is applied at C (Couple increases at the rate of 1.2Nm/s). It was found that if the force applied at the bearings is greater than 1000, the bearings breaks and the entire system collapse. The pointer D of the string CD moves elliptically with centre at (450mm,600mm,200mm) in x-y plane at an angle of 1°/s. Using Matlab, determine the time, couple at C, coordinates of the pointer D at which the machine collapses such necessary precautions can be made while running the shaft. </a:t>
            </a:r>
            <a:endParaRPr lang="en-GB" sz="2400">
              <a:cs typeface="Calibri"/>
            </a:endParaRPr>
          </a:p>
          <a:p>
            <a:pPr>
              <a:lnSpc>
                <a:spcPct val="90000"/>
              </a:lnSpc>
              <a:spcAft>
                <a:spcPts val="600"/>
              </a:spcAft>
            </a:pPr>
            <a:endParaRPr lang="en-GB" sz="2400">
              <a:ea typeface="+mn-lt"/>
              <a:cs typeface="+mn-lt"/>
            </a:endParaRPr>
          </a:p>
        </p:txBody>
      </p:sp>
      <p:pic>
        <p:nvPicPr>
          <p:cNvPr id="3" name="Picture 3" descr="Diagram, schematic&#10;&#10;Description automatically generated">
            <a:extLst>
              <a:ext uri="{FF2B5EF4-FFF2-40B4-BE49-F238E27FC236}">
                <a16:creationId xmlns:a16="http://schemas.microsoft.com/office/drawing/2014/main" xmlns="" id="{A604B12E-F89D-4C1D-A858-0F11C1045E0D}"/>
              </a:ext>
            </a:extLst>
          </p:cNvPr>
          <p:cNvPicPr>
            <a:picLocks noChangeAspect="1"/>
          </p:cNvPicPr>
          <p:nvPr/>
        </p:nvPicPr>
        <p:blipFill>
          <a:blip r:embed="rId2"/>
          <a:stretch>
            <a:fillRect/>
          </a:stretch>
        </p:blipFill>
        <p:spPr>
          <a:xfrm>
            <a:off x="336262" y="4162637"/>
            <a:ext cx="6454034" cy="5193720"/>
          </a:xfrm>
          <a:prstGeom prst="rect">
            <a:avLst/>
          </a:prstGeom>
        </p:spPr>
      </p:pic>
    </p:spTree>
    <p:extLst>
      <p:ext uri="{BB962C8B-B14F-4D97-AF65-F5344CB8AC3E}">
        <p14:creationId xmlns:p14="http://schemas.microsoft.com/office/powerpoint/2010/main" xmlns="" val="1915265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5F9CFCE6-877F-4858-B8BD-2C52CA8AFBC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8000" cy="10287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8213F8A0-12AE-4514-8372-0DD766EC28E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385299" y="720090"/>
            <a:ext cx="8187183" cy="88468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ext, letter&#10;&#10;Description automatically generated">
            <a:extLst>
              <a:ext uri="{FF2B5EF4-FFF2-40B4-BE49-F238E27FC236}">
                <a16:creationId xmlns:a16="http://schemas.microsoft.com/office/drawing/2014/main" xmlns="" id="{7D93CA39-6984-40B6-BF17-24500F3ACD9C}"/>
              </a:ext>
            </a:extLst>
          </p:cNvPr>
          <p:cNvPicPr>
            <a:picLocks noChangeAspect="1"/>
          </p:cNvPicPr>
          <p:nvPr/>
        </p:nvPicPr>
        <p:blipFill>
          <a:blip r:embed="rId2"/>
          <a:stretch>
            <a:fillRect/>
          </a:stretch>
        </p:blipFill>
        <p:spPr>
          <a:xfrm>
            <a:off x="10026914" y="965200"/>
            <a:ext cx="6778691" cy="8356599"/>
          </a:xfrm>
          <a:prstGeom prst="rect">
            <a:avLst/>
          </a:prstGeom>
        </p:spPr>
      </p:pic>
      <p:sp>
        <p:nvSpPr>
          <p:cNvPr id="13" name="Rectangle 12">
            <a:extLst>
              <a:ext uri="{FF2B5EF4-FFF2-40B4-BE49-F238E27FC236}">
                <a16:creationId xmlns:a16="http://schemas.microsoft.com/office/drawing/2014/main" xmlns="" id="{9EFF17D4-9A8C-4CE5-B096-D8CCD44004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15518" y="720090"/>
            <a:ext cx="8187181" cy="88468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Text, letter&#10;&#10;Description automatically generated">
            <a:extLst>
              <a:ext uri="{FF2B5EF4-FFF2-40B4-BE49-F238E27FC236}">
                <a16:creationId xmlns:a16="http://schemas.microsoft.com/office/drawing/2014/main" xmlns="" id="{4C5F42EC-43BB-4142-8098-4E3A999C35F8}"/>
              </a:ext>
            </a:extLst>
          </p:cNvPr>
          <p:cNvPicPr>
            <a:picLocks noChangeAspect="1"/>
          </p:cNvPicPr>
          <p:nvPr/>
        </p:nvPicPr>
        <p:blipFill>
          <a:blip r:embed="rId3"/>
          <a:stretch>
            <a:fillRect/>
          </a:stretch>
        </p:blipFill>
        <p:spPr>
          <a:xfrm>
            <a:off x="1477137" y="965200"/>
            <a:ext cx="6585654" cy="8356599"/>
          </a:xfrm>
          <a:prstGeom prst="rect">
            <a:avLst/>
          </a:prstGeom>
        </p:spPr>
      </p:pic>
    </p:spTree>
    <p:extLst>
      <p:ext uri="{BB962C8B-B14F-4D97-AF65-F5344CB8AC3E}">
        <p14:creationId xmlns:p14="http://schemas.microsoft.com/office/powerpoint/2010/main" xmlns="" val="28569895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32BC26D8-82FB-445E-AA49-62A77D7C1E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8000" cy="10287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CB44330D-EA18-4254-AA95-EB49948539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15518" y="720090"/>
            <a:ext cx="16856964" cy="88468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piece of paper with writing on it&#10;&#10;Description automatically generated">
            <a:extLst>
              <a:ext uri="{FF2B5EF4-FFF2-40B4-BE49-F238E27FC236}">
                <a16:creationId xmlns:a16="http://schemas.microsoft.com/office/drawing/2014/main" xmlns="" id="{14B20662-D266-4EFC-A60A-7165997C54FA}"/>
              </a:ext>
            </a:extLst>
          </p:cNvPr>
          <p:cNvPicPr>
            <a:picLocks noChangeAspect="1"/>
          </p:cNvPicPr>
          <p:nvPr/>
        </p:nvPicPr>
        <p:blipFill>
          <a:blip r:embed="rId2"/>
          <a:stretch>
            <a:fillRect/>
          </a:stretch>
        </p:blipFill>
        <p:spPr>
          <a:xfrm>
            <a:off x="5540216" y="965200"/>
            <a:ext cx="7207566" cy="8356599"/>
          </a:xfrm>
          <a:prstGeom prst="rect">
            <a:avLst/>
          </a:prstGeom>
        </p:spPr>
      </p:pic>
    </p:spTree>
    <p:extLst>
      <p:ext uri="{BB962C8B-B14F-4D97-AF65-F5344CB8AC3E}">
        <p14:creationId xmlns:p14="http://schemas.microsoft.com/office/powerpoint/2010/main" xmlns="" val="1160530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xmlns="" id="{16F9E488-0718-4E1E-9D12-26779F6062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xmlns="" id="{09BE6F6B-19BD-443C-8FB0-FA45F13F95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1309257" cy="10286313"/>
          </a:xfrm>
          <a:custGeom>
            <a:avLst/>
            <a:gdLst>
              <a:gd name="connsiteX0" fmla="*/ 0 w 7539505"/>
              <a:gd name="connsiteY0" fmla="*/ 0 h 6857542"/>
              <a:gd name="connsiteX1" fmla="*/ 6392832 w 7539505"/>
              <a:gd name="connsiteY1" fmla="*/ 0 h 6857542"/>
              <a:gd name="connsiteX2" fmla="*/ 6405479 w 7539505"/>
              <a:gd name="connsiteY2" fmla="*/ 31774 h 6857542"/>
              <a:gd name="connsiteX3" fmla="*/ 7460487 w 7539505"/>
              <a:gd name="connsiteY3" fmla="*/ 2682457 h 6857542"/>
              <a:gd name="connsiteX4" fmla="*/ 7460487 w 7539505"/>
              <a:gd name="connsiteY4" fmla="*/ 3752208 h 6857542"/>
              <a:gd name="connsiteX5" fmla="*/ 6302983 w 7539505"/>
              <a:gd name="connsiteY5" fmla="*/ 6660411 h 6857542"/>
              <a:gd name="connsiteX6" fmla="*/ 6224521 w 7539505"/>
              <a:gd name="connsiteY6" fmla="*/ 6857542 h 6857542"/>
              <a:gd name="connsiteX7" fmla="*/ 0 w 7539505"/>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9505" h="6857542">
                <a:moveTo>
                  <a:pt x="0" y="0"/>
                </a:moveTo>
                <a:lnTo>
                  <a:pt x="6392832" y="0"/>
                </a:lnTo>
                <a:lnTo>
                  <a:pt x="6405479" y="31774"/>
                </a:lnTo>
                <a:cubicBezTo>
                  <a:pt x="7460487" y="2682457"/>
                  <a:pt x="7460487" y="2682457"/>
                  <a:pt x="7460487" y="2682457"/>
                </a:cubicBezTo>
                <a:cubicBezTo>
                  <a:pt x="7565845" y="2988100"/>
                  <a:pt x="7565845" y="3446565"/>
                  <a:pt x="7460487" y="3752208"/>
                </a:cubicBezTo>
                <a:cubicBezTo>
                  <a:pt x="6976500" y="4968215"/>
                  <a:pt x="6598385" y="5918220"/>
                  <a:pt x="6302983" y="6660411"/>
                </a:cubicBezTo>
                <a:lnTo>
                  <a:pt x="6224521"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oup 21">
            <a:extLst>
              <a:ext uri="{FF2B5EF4-FFF2-40B4-BE49-F238E27FC236}">
                <a16:creationId xmlns:a16="http://schemas.microsoft.com/office/drawing/2014/main" xmlns="" id="{92AAE609-C327-4952-BB48-254E9015AD8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939767" y="1022442"/>
            <a:ext cx="2343400" cy="1759459"/>
            <a:chOff x="7493121" y="1000124"/>
            <a:chExt cx="1562267" cy="1172973"/>
          </a:xfrm>
        </p:grpSpPr>
        <p:sp>
          <p:nvSpPr>
            <p:cNvPr id="23" name="Freeform 5">
              <a:extLst>
                <a:ext uri="{FF2B5EF4-FFF2-40B4-BE49-F238E27FC236}">
                  <a16:creationId xmlns:a16="http://schemas.microsoft.com/office/drawing/2014/main" xmlns="" id="{94F06CAB-1C7B-4E12-B1B8-5F7067FDAD1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749312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4" name="Freeform 5">
              <a:extLst>
                <a:ext uri="{FF2B5EF4-FFF2-40B4-BE49-F238E27FC236}">
                  <a16:creationId xmlns:a16="http://schemas.microsoft.com/office/drawing/2014/main" xmlns="" id="{48448472-893D-4CE9-9024-B0F79813BF2A}"/>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829322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3" name="TextBox 2">
            <a:extLst>
              <a:ext uri="{FF2B5EF4-FFF2-40B4-BE49-F238E27FC236}">
                <a16:creationId xmlns:a16="http://schemas.microsoft.com/office/drawing/2014/main" xmlns="" id="{1B292F00-773C-4AB6-B9BB-66F34D4EE6A9}"/>
              </a:ext>
            </a:extLst>
          </p:cNvPr>
          <p:cNvSpPr txBox="1"/>
          <p:nvPr/>
        </p:nvSpPr>
        <p:spPr>
          <a:xfrm>
            <a:off x="809121" y="1905010"/>
            <a:ext cx="8767645" cy="6476981"/>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r">
              <a:lnSpc>
                <a:spcPct val="90000"/>
              </a:lnSpc>
              <a:spcBef>
                <a:spcPct val="0"/>
              </a:spcBef>
              <a:spcAft>
                <a:spcPts val="600"/>
              </a:spcAft>
            </a:pPr>
            <a:r>
              <a:rPr lang="en-US" sz="10800" b="1" kern="1200">
                <a:solidFill>
                  <a:schemeClr val="bg1"/>
                </a:solidFill>
                <a:latin typeface="+mj-lt"/>
                <a:ea typeface="+mj-ea"/>
                <a:cs typeface="+mj-cs"/>
              </a:rPr>
              <a:t>Concepts</a:t>
            </a:r>
          </a:p>
        </p:txBody>
      </p:sp>
      <p:sp>
        <p:nvSpPr>
          <p:cNvPr id="2" name="TextBox 1">
            <a:extLst>
              <a:ext uri="{FF2B5EF4-FFF2-40B4-BE49-F238E27FC236}">
                <a16:creationId xmlns:a16="http://schemas.microsoft.com/office/drawing/2014/main" xmlns="" id="{D390E787-C957-4CB2-8E49-E56B6B4BB347}"/>
              </a:ext>
            </a:extLst>
          </p:cNvPr>
          <p:cNvSpPr txBox="1"/>
          <p:nvPr/>
        </p:nvSpPr>
        <p:spPr>
          <a:xfrm>
            <a:off x="12317368" y="3524441"/>
            <a:ext cx="5147992" cy="84638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3200">
                <a:cs typeface="Calibri"/>
              </a:rPr>
              <a:t>COUPLE</a:t>
            </a:r>
            <a:endParaRPr lang="en-US"/>
          </a:p>
          <a:p>
            <a:pPr marL="457200" indent="-457200" algn="l">
              <a:buFont typeface="Arial"/>
              <a:buChar char="•"/>
            </a:pPr>
            <a:endParaRPr lang="en-US" sz="3200">
              <a:cs typeface="Calibri"/>
            </a:endParaRPr>
          </a:p>
          <a:p>
            <a:pPr marL="457200" indent="-457200">
              <a:buFont typeface="Arial"/>
              <a:buChar char="•"/>
            </a:pPr>
            <a:r>
              <a:rPr lang="en-US" sz="3200">
                <a:cs typeface="Calibri"/>
              </a:rPr>
              <a:t>VECTOR REPRESENTATION</a:t>
            </a:r>
          </a:p>
          <a:p>
            <a:pPr marL="457200" indent="-457200">
              <a:buFont typeface="Arial"/>
              <a:buChar char="•"/>
            </a:pPr>
            <a:endParaRPr lang="en-US" sz="3200">
              <a:cs typeface="Calibri"/>
            </a:endParaRPr>
          </a:p>
          <a:p>
            <a:pPr marL="457200" indent="-457200">
              <a:buFont typeface="Arial"/>
              <a:buChar char="•"/>
            </a:pPr>
            <a:r>
              <a:rPr lang="en-US" sz="3200">
                <a:cs typeface="Calibri"/>
              </a:rPr>
              <a:t>MOMENT</a:t>
            </a:r>
          </a:p>
          <a:p>
            <a:pPr marL="457200" indent="-457200">
              <a:buFont typeface="Arial"/>
              <a:buChar char="•"/>
            </a:pPr>
            <a:endParaRPr lang="en-US" sz="3200">
              <a:cs typeface="Calibri"/>
            </a:endParaRPr>
          </a:p>
          <a:p>
            <a:pPr marL="457200" indent="-457200">
              <a:buFont typeface="Arial"/>
              <a:buChar char="•"/>
            </a:pPr>
            <a:r>
              <a:rPr lang="en-US" sz="3200">
                <a:cs typeface="Calibri"/>
              </a:rPr>
              <a:t>EQUILIBRIUM</a:t>
            </a:r>
          </a:p>
          <a:p>
            <a:pPr marL="457200" indent="-457200">
              <a:buFont typeface="Arial"/>
              <a:buChar char="•"/>
            </a:pPr>
            <a:endParaRPr lang="en-US" sz="3200">
              <a:cs typeface="Calibri"/>
            </a:endParaRPr>
          </a:p>
          <a:p>
            <a:pPr marL="457200" indent="-457200">
              <a:buFont typeface="Arial"/>
              <a:buChar char="•"/>
            </a:pPr>
            <a:r>
              <a:rPr lang="en-US" sz="3200">
                <a:cs typeface="Calibri"/>
              </a:rPr>
              <a:t>RESULTANT REACTION</a:t>
            </a:r>
          </a:p>
          <a:p>
            <a:endParaRPr lang="en-US" sz="3200">
              <a:cs typeface="Calibri"/>
            </a:endParaRPr>
          </a:p>
          <a:p>
            <a:endParaRPr lang="en-US" sz="3200">
              <a:cs typeface="Calibri"/>
            </a:endParaRPr>
          </a:p>
          <a:p>
            <a:endParaRPr lang="en-US" sz="3200">
              <a:cs typeface="Calibri"/>
            </a:endParaRPr>
          </a:p>
          <a:p>
            <a:endParaRPr lang="en-US" sz="3200">
              <a:cs typeface="Calibri"/>
            </a:endParaRPr>
          </a:p>
          <a:p>
            <a:endParaRPr lang="en-US" sz="3200">
              <a:cs typeface="Calibri"/>
            </a:endParaRPr>
          </a:p>
          <a:p>
            <a:endParaRPr lang="en-US" sz="3200">
              <a:cs typeface="Calibri"/>
            </a:endParaRPr>
          </a:p>
          <a:p>
            <a:endParaRPr lang="en-US" sz="3200">
              <a:cs typeface="Calibri"/>
            </a:endParaRPr>
          </a:p>
          <a:p>
            <a:endParaRPr lang="en-US" sz="3200">
              <a:cs typeface="Calibri"/>
            </a:endParaRPr>
          </a:p>
        </p:txBody>
      </p:sp>
    </p:spTree>
    <p:extLst>
      <p:ext uri="{BB962C8B-B14F-4D97-AF65-F5344CB8AC3E}">
        <p14:creationId xmlns:p14="http://schemas.microsoft.com/office/powerpoint/2010/main" xmlns="" val="1972195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3">
            <a:extLst>
              <a:ext uri="{FF2B5EF4-FFF2-40B4-BE49-F238E27FC236}">
                <a16:creationId xmlns:a16="http://schemas.microsoft.com/office/drawing/2014/main" xmlns="" id="{33CD251C-A887-4D2F-925B-FC09719853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5">
            <a:extLst>
              <a:ext uri="{FF2B5EF4-FFF2-40B4-BE49-F238E27FC236}">
                <a16:creationId xmlns:a16="http://schemas.microsoft.com/office/drawing/2014/main" xmlns="" id="{B19D093C-27FB-4032-B282-42C4563F2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7041822"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27">
            <a:extLst>
              <a:ext uri="{FF2B5EF4-FFF2-40B4-BE49-F238E27FC236}">
                <a16:creationId xmlns:a16="http://schemas.microsoft.com/office/drawing/2014/main" xmlns="" id="{35EE815E-1BD3-4777-B652-6D98825BF66B}"/>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50935" y="1022442"/>
            <a:ext cx="1692574" cy="1270809"/>
            <a:chOff x="668003" y="1684057"/>
            <a:chExt cx="1128382" cy="847206"/>
          </a:xfrm>
        </p:grpSpPr>
        <p:sp>
          <p:nvSpPr>
            <p:cNvPr id="35" name="Freeform 5">
              <a:extLst>
                <a:ext uri="{FF2B5EF4-FFF2-40B4-BE49-F238E27FC236}">
                  <a16:creationId xmlns:a16="http://schemas.microsoft.com/office/drawing/2014/main" xmlns="" id="{E6692982-4A7D-4392-87CD-F0CD4B027DD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6" name="Freeform 5">
              <a:extLst>
                <a:ext uri="{FF2B5EF4-FFF2-40B4-BE49-F238E27FC236}">
                  <a16:creationId xmlns:a16="http://schemas.microsoft.com/office/drawing/2014/main" xmlns="" id="{196485F7-F277-4123-AC53-98EA4C858774}"/>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TextBox 2">
            <a:extLst>
              <a:ext uri="{FF2B5EF4-FFF2-40B4-BE49-F238E27FC236}">
                <a16:creationId xmlns:a16="http://schemas.microsoft.com/office/drawing/2014/main" xmlns="" id="{51BBA550-10D0-4E5C-A208-56E431735805}"/>
              </a:ext>
            </a:extLst>
          </p:cNvPr>
          <p:cNvSpPr txBox="1"/>
          <p:nvPr/>
        </p:nvSpPr>
        <p:spPr>
          <a:xfrm>
            <a:off x="649894" y="4325540"/>
            <a:ext cx="5750977" cy="26857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7200" kern="1200">
                <a:solidFill>
                  <a:schemeClr val="bg1"/>
                </a:solidFill>
                <a:latin typeface="+mj-lt"/>
                <a:ea typeface="+mj-ea"/>
                <a:cs typeface="+mj-cs"/>
              </a:rPr>
              <a:t>MATLAB CODE</a:t>
            </a:r>
            <a:r>
              <a:rPr lang="en-US" sz="7200">
                <a:solidFill>
                  <a:schemeClr val="bg1"/>
                </a:solidFill>
                <a:latin typeface="+mj-lt"/>
                <a:ea typeface="+mj-ea"/>
                <a:cs typeface="+mj-cs"/>
              </a:rPr>
              <a:t> </a:t>
            </a:r>
            <a:endParaRPr lang="en-US" sz="7200" kern="1200">
              <a:solidFill>
                <a:schemeClr val="bg1"/>
              </a:solidFill>
              <a:latin typeface="+mj-lt"/>
              <a:ea typeface="+mj-ea"/>
              <a:cs typeface="Calibri"/>
            </a:endParaRPr>
          </a:p>
        </p:txBody>
      </p:sp>
      <p:sp>
        <p:nvSpPr>
          <p:cNvPr id="2" name="TextBox 1">
            <a:extLst>
              <a:ext uri="{FF2B5EF4-FFF2-40B4-BE49-F238E27FC236}">
                <a16:creationId xmlns:a16="http://schemas.microsoft.com/office/drawing/2014/main" xmlns="" id="{AF2DAAE1-B717-4920-A724-48955250197C}"/>
              </a:ext>
            </a:extLst>
          </p:cNvPr>
          <p:cNvSpPr txBox="1"/>
          <p:nvPr/>
        </p:nvSpPr>
        <p:spPr>
          <a:xfrm>
            <a:off x="7902615" y="357367"/>
            <a:ext cx="8168832" cy="100027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a:ea typeface="+mn-lt"/>
                <a:cs typeface="+mn-lt"/>
              </a:rPr>
              <a:t>t = 0:1:2000;</a:t>
            </a:r>
          </a:p>
          <a:p>
            <a:r>
              <a:rPr lang="en-GB" sz="2800">
                <a:ea typeface="+mn-lt"/>
                <a:cs typeface="+mn-lt"/>
              </a:rPr>
              <a:t>Force = input('Force at which the support pin breaks: '); //1000N</a:t>
            </a:r>
          </a:p>
          <a:p>
            <a:r>
              <a:rPr lang="en-GB" sz="2800">
                <a:ea typeface="+mn-lt"/>
                <a:cs typeface="+mn-lt"/>
              </a:rPr>
              <a:t>for( D = [0.45*</a:t>
            </a:r>
            <a:r>
              <a:rPr lang="en-GB" sz="2800" err="1">
                <a:ea typeface="+mn-lt"/>
                <a:cs typeface="+mn-lt"/>
              </a:rPr>
              <a:t>sind</a:t>
            </a:r>
            <a:r>
              <a:rPr lang="en-GB" sz="2800">
                <a:ea typeface="+mn-lt"/>
                <a:cs typeface="+mn-lt"/>
              </a:rPr>
              <a:t>(t)+0.45;0.6*</a:t>
            </a:r>
            <a:r>
              <a:rPr lang="en-GB" sz="2800" err="1">
                <a:ea typeface="+mn-lt"/>
                <a:cs typeface="+mn-lt"/>
              </a:rPr>
              <a:t>cosd</a:t>
            </a:r>
            <a:r>
              <a:rPr lang="en-GB" sz="2800">
                <a:ea typeface="+mn-lt"/>
                <a:cs typeface="+mn-lt"/>
              </a:rPr>
              <a:t>(t)+0.6;1.2*</a:t>
            </a:r>
            <a:r>
              <a:rPr lang="en-GB" sz="2800" err="1">
                <a:ea typeface="+mn-lt"/>
                <a:cs typeface="+mn-lt"/>
              </a:rPr>
              <a:t>t;t</a:t>
            </a:r>
            <a:r>
              <a:rPr lang="en-GB" sz="2800">
                <a:ea typeface="+mn-lt"/>
                <a:cs typeface="+mn-lt"/>
              </a:rPr>
              <a:t>] ),</a:t>
            </a:r>
          </a:p>
          <a:p>
            <a:r>
              <a:rPr lang="en-GB" sz="2800">
                <a:ea typeface="+mn-lt"/>
                <a:cs typeface="+mn-lt"/>
              </a:rPr>
              <a:t>time = D(4);</a:t>
            </a:r>
          </a:p>
          <a:p>
            <a:r>
              <a:rPr lang="en-GB" sz="2800">
                <a:ea typeface="+mn-lt"/>
                <a:cs typeface="+mn-lt"/>
              </a:rPr>
              <a:t>x = D(1);</a:t>
            </a:r>
          </a:p>
          <a:p>
            <a:r>
              <a:rPr lang="en-GB" sz="2800">
                <a:ea typeface="+mn-lt"/>
                <a:cs typeface="+mn-lt"/>
              </a:rPr>
              <a:t>y = D(2);</a:t>
            </a:r>
          </a:p>
          <a:p>
            <a:r>
              <a:rPr lang="en-GB" sz="2800">
                <a:ea typeface="+mn-lt"/>
                <a:cs typeface="+mn-lt"/>
              </a:rPr>
              <a:t>Couple = D(3);</a:t>
            </a:r>
          </a:p>
          <a:p>
            <a:r>
              <a:rPr lang="en-GB" sz="2800">
                <a:ea typeface="+mn-lt"/>
                <a:cs typeface="+mn-lt"/>
              </a:rPr>
              <a:t>W = [-274.68,0,0];</a:t>
            </a:r>
          </a:p>
          <a:p>
            <a:r>
              <a:rPr lang="en-GB" sz="2800" err="1">
                <a:ea typeface="+mn-lt"/>
                <a:cs typeface="+mn-lt"/>
              </a:rPr>
              <a:t>nCD</a:t>
            </a:r>
            <a:r>
              <a:rPr lang="en-GB" sz="2800">
                <a:ea typeface="+mn-lt"/>
                <a:cs typeface="+mn-lt"/>
              </a:rPr>
              <a:t> = [x,-y,0];</a:t>
            </a:r>
          </a:p>
          <a:p>
            <a:r>
              <a:rPr lang="en-GB" sz="2800">
                <a:ea typeface="+mn-lt"/>
                <a:cs typeface="+mn-lt"/>
              </a:rPr>
              <a:t>n = </a:t>
            </a:r>
            <a:r>
              <a:rPr lang="en-GB" sz="2800" err="1">
                <a:ea typeface="+mn-lt"/>
                <a:cs typeface="+mn-lt"/>
              </a:rPr>
              <a:t>nCD</a:t>
            </a:r>
            <a:r>
              <a:rPr lang="en-GB" sz="2800">
                <a:ea typeface="+mn-lt"/>
                <a:cs typeface="+mn-lt"/>
              </a:rPr>
              <a:t>/norm(</a:t>
            </a:r>
            <a:r>
              <a:rPr lang="en-GB" sz="2800" err="1">
                <a:ea typeface="+mn-lt"/>
                <a:cs typeface="+mn-lt"/>
              </a:rPr>
              <a:t>nCD</a:t>
            </a:r>
            <a:r>
              <a:rPr lang="en-GB" sz="2800">
                <a:ea typeface="+mn-lt"/>
                <a:cs typeface="+mn-lt"/>
              </a:rPr>
              <a:t>);</a:t>
            </a:r>
          </a:p>
          <a:p>
            <a:r>
              <a:rPr lang="en-GB" sz="2800" err="1">
                <a:ea typeface="+mn-lt"/>
                <a:cs typeface="+mn-lt"/>
              </a:rPr>
              <a:t>rEC</a:t>
            </a:r>
            <a:r>
              <a:rPr lang="en-GB" sz="2800">
                <a:ea typeface="+mn-lt"/>
                <a:cs typeface="+mn-lt"/>
              </a:rPr>
              <a:t> = [0 y 0];</a:t>
            </a:r>
          </a:p>
          <a:p>
            <a:r>
              <a:rPr lang="en-GB" sz="2800" err="1">
                <a:ea typeface="+mn-lt"/>
                <a:cs typeface="+mn-lt"/>
              </a:rPr>
              <a:t>rOG</a:t>
            </a:r>
            <a:r>
              <a:rPr lang="en-GB" sz="2800">
                <a:ea typeface="+mn-lt"/>
                <a:cs typeface="+mn-lt"/>
              </a:rPr>
              <a:t> = [0 0.22 0];</a:t>
            </a:r>
          </a:p>
          <a:p>
            <a:r>
              <a:rPr lang="en-GB" sz="2800" err="1">
                <a:ea typeface="+mn-lt"/>
                <a:cs typeface="+mn-lt"/>
              </a:rPr>
              <a:t>rBC</a:t>
            </a:r>
            <a:r>
              <a:rPr lang="en-GB" sz="2800">
                <a:ea typeface="+mn-lt"/>
                <a:cs typeface="+mn-lt"/>
              </a:rPr>
              <a:t> = [0 y -0.5];</a:t>
            </a:r>
          </a:p>
          <a:p>
            <a:r>
              <a:rPr lang="en-GB" sz="2800" err="1">
                <a:ea typeface="+mn-lt"/>
                <a:cs typeface="+mn-lt"/>
              </a:rPr>
              <a:t>rBG</a:t>
            </a:r>
            <a:r>
              <a:rPr lang="en-GB" sz="2800">
                <a:ea typeface="+mn-lt"/>
                <a:cs typeface="+mn-lt"/>
              </a:rPr>
              <a:t> = [0 0.22 -0.3];</a:t>
            </a:r>
          </a:p>
          <a:p>
            <a:r>
              <a:rPr lang="en-GB" sz="2800" err="1">
                <a:ea typeface="+mn-lt"/>
                <a:cs typeface="+mn-lt"/>
              </a:rPr>
              <a:t>rBA</a:t>
            </a:r>
            <a:r>
              <a:rPr lang="en-GB" sz="2800">
                <a:ea typeface="+mn-lt"/>
                <a:cs typeface="+mn-lt"/>
              </a:rPr>
              <a:t> = [0 0 -0.6];</a:t>
            </a:r>
          </a:p>
          <a:p>
            <a:r>
              <a:rPr lang="en-GB" sz="2800">
                <a:ea typeface="+mn-lt"/>
                <a:cs typeface="+mn-lt"/>
              </a:rPr>
              <a:t>k = [0 0 1];</a:t>
            </a:r>
          </a:p>
          <a:p>
            <a:r>
              <a:rPr lang="en-GB" sz="2800">
                <a:ea typeface="+mn-lt"/>
                <a:cs typeface="+mn-lt"/>
              </a:rPr>
              <a:t>EC_X_T = [</a:t>
            </a:r>
            <a:r>
              <a:rPr lang="en-GB" sz="2800" err="1">
                <a:ea typeface="+mn-lt"/>
                <a:cs typeface="+mn-lt"/>
              </a:rPr>
              <a:t>k;rEC;n</a:t>
            </a:r>
            <a:r>
              <a:rPr lang="en-GB" sz="2800">
                <a:ea typeface="+mn-lt"/>
                <a:cs typeface="+mn-lt"/>
              </a:rPr>
              <a:t>];</a:t>
            </a:r>
          </a:p>
          <a:p>
            <a:r>
              <a:rPr lang="en-GB" sz="2800">
                <a:ea typeface="+mn-lt"/>
                <a:cs typeface="+mn-lt"/>
              </a:rPr>
              <a:t>OG_X_W = [</a:t>
            </a:r>
            <a:r>
              <a:rPr lang="en-GB" sz="2800" err="1">
                <a:ea typeface="+mn-lt"/>
                <a:cs typeface="+mn-lt"/>
              </a:rPr>
              <a:t>k;rOG;W</a:t>
            </a:r>
            <a:r>
              <a:rPr lang="en-GB" sz="2800">
                <a:ea typeface="+mn-lt"/>
                <a:cs typeface="+mn-lt"/>
              </a:rPr>
              <a:t>];</a:t>
            </a:r>
          </a:p>
          <a:p>
            <a:r>
              <a:rPr lang="en-GB" sz="2800">
                <a:ea typeface="+mn-lt"/>
                <a:cs typeface="+mn-lt"/>
              </a:rPr>
              <a:t>T = - (det(OG_X_W)+Couple)/det(EC_X_T);</a:t>
            </a:r>
          </a:p>
          <a:p>
            <a:r>
              <a:rPr lang="en-GB" sz="2800">
                <a:ea typeface="+mn-lt"/>
                <a:cs typeface="+mn-lt"/>
              </a:rPr>
              <a:t>Zero = [0,0,0];</a:t>
            </a:r>
          </a:p>
          <a:p>
            <a:r>
              <a:rPr lang="en-GB" sz="2800">
                <a:ea typeface="+mn-lt"/>
                <a:cs typeface="+mn-lt"/>
              </a:rPr>
              <a:t>Tv = T.*n;</a:t>
            </a:r>
          </a:p>
          <a:p>
            <a:endParaRPr lang="en-GB" sz="2800">
              <a:ea typeface="+mn-lt"/>
              <a:cs typeface="+mn-lt"/>
            </a:endParaRPr>
          </a:p>
        </p:txBody>
      </p:sp>
      <p:sp>
        <p:nvSpPr>
          <p:cNvPr id="4" name="TextBox 3">
            <a:extLst>
              <a:ext uri="{FF2B5EF4-FFF2-40B4-BE49-F238E27FC236}">
                <a16:creationId xmlns:a16="http://schemas.microsoft.com/office/drawing/2014/main" xmlns="" id="{1FE83592-1076-4078-B60C-89E525C0F9D2}"/>
              </a:ext>
            </a:extLst>
          </p:cNvPr>
          <p:cNvSpPr txBox="1"/>
          <p:nvPr/>
        </p:nvSpPr>
        <p:spPr>
          <a:xfrm>
            <a:off x="7699662" y="1585593"/>
            <a:ext cx="1051270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sz="2800">
              <a:ea typeface="+mn-lt"/>
              <a:cs typeface="+mn-lt"/>
            </a:endParaRPr>
          </a:p>
          <a:p>
            <a:endParaRPr lang="en-GB" sz="2800">
              <a:cs typeface="Calibri"/>
            </a:endParaRPr>
          </a:p>
        </p:txBody>
      </p:sp>
    </p:spTree>
    <p:extLst>
      <p:ext uri="{BB962C8B-B14F-4D97-AF65-F5344CB8AC3E}">
        <p14:creationId xmlns:p14="http://schemas.microsoft.com/office/powerpoint/2010/main" xmlns="" val="35416645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3">
            <a:extLst>
              <a:ext uri="{FF2B5EF4-FFF2-40B4-BE49-F238E27FC236}">
                <a16:creationId xmlns:a16="http://schemas.microsoft.com/office/drawing/2014/main" xmlns="" id="{33CD251C-A887-4D2F-925B-FC09719853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5">
            <a:extLst>
              <a:ext uri="{FF2B5EF4-FFF2-40B4-BE49-F238E27FC236}">
                <a16:creationId xmlns:a16="http://schemas.microsoft.com/office/drawing/2014/main" xmlns="" id="{B19D093C-27FB-4032-B282-42C4563F2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7041822"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27">
            <a:extLst>
              <a:ext uri="{FF2B5EF4-FFF2-40B4-BE49-F238E27FC236}">
                <a16:creationId xmlns:a16="http://schemas.microsoft.com/office/drawing/2014/main" xmlns="" id="{35EE815E-1BD3-4777-B652-6D98825BF66B}"/>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50935" y="1022442"/>
            <a:ext cx="1692574" cy="1270809"/>
            <a:chOff x="668003" y="1684057"/>
            <a:chExt cx="1128382" cy="847206"/>
          </a:xfrm>
        </p:grpSpPr>
        <p:sp>
          <p:nvSpPr>
            <p:cNvPr id="35" name="Freeform 5">
              <a:extLst>
                <a:ext uri="{FF2B5EF4-FFF2-40B4-BE49-F238E27FC236}">
                  <a16:creationId xmlns:a16="http://schemas.microsoft.com/office/drawing/2014/main" xmlns="" id="{E6692982-4A7D-4392-87CD-F0CD4B027DD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6" name="Freeform 5">
              <a:extLst>
                <a:ext uri="{FF2B5EF4-FFF2-40B4-BE49-F238E27FC236}">
                  <a16:creationId xmlns:a16="http://schemas.microsoft.com/office/drawing/2014/main" xmlns="" id="{196485F7-F277-4123-AC53-98EA4C858774}"/>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TextBox 2">
            <a:extLst>
              <a:ext uri="{FF2B5EF4-FFF2-40B4-BE49-F238E27FC236}">
                <a16:creationId xmlns:a16="http://schemas.microsoft.com/office/drawing/2014/main" xmlns="" id="{51BBA550-10D0-4E5C-A208-56E431735805}"/>
              </a:ext>
            </a:extLst>
          </p:cNvPr>
          <p:cNvSpPr txBox="1"/>
          <p:nvPr/>
        </p:nvSpPr>
        <p:spPr>
          <a:xfrm>
            <a:off x="649894" y="4325540"/>
            <a:ext cx="5750977" cy="26857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7200" kern="1200">
                <a:solidFill>
                  <a:schemeClr val="bg1"/>
                </a:solidFill>
                <a:latin typeface="+mj-lt"/>
                <a:ea typeface="+mj-ea"/>
                <a:cs typeface="+mj-cs"/>
              </a:rPr>
              <a:t>MATLAB CODE</a:t>
            </a:r>
            <a:r>
              <a:rPr lang="en-US" sz="7200">
                <a:solidFill>
                  <a:schemeClr val="bg1"/>
                </a:solidFill>
                <a:latin typeface="+mj-lt"/>
                <a:ea typeface="+mj-ea"/>
                <a:cs typeface="+mj-cs"/>
              </a:rPr>
              <a:t> </a:t>
            </a:r>
            <a:endParaRPr lang="en-US" sz="7200" kern="1200">
              <a:solidFill>
                <a:schemeClr val="bg1"/>
              </a:solidFill>
              <a:latin typeface="+mj-lt"/>
              <a:ea typeface="+mj-ea"/>
              <a:cs typeface="Calibri"/>
            </a:endParaRPr>
          </a:p>
        </p:txBody>
      </p:sp>
      <p:sp>
        <p:nvSpPr>
          <p:cNvPr id="2" name="TextBox 1">
            <a:extLst>
              <a:ext uri="{FF2B5EF4-FFF2-40B4-BE49-F238E27FC236}">
                <a16:creationId xmlns:a16="http://schemas.microsoft.com/office/drawing/2014/main" xmlns="" id="{AF2DAAE1-B717-4920-A724-48955250197C}"/>
              </a:ext>
            </a:extLst>
          </p:cNvPr>
          <p:cNvSpPr txBox="1"/>
          <p:nvPr/>
        </p:nvSpPr>
        <p:spPr>
          <a:xfrm>
            <a:off x="7514153" y="613157"/>
            <a:ext cx="8168832" cy="77559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err="1">
                <a:ea typeface="+mn-lt"/>
                <a:cs typeface="+mn-lt"/>
              </a:rPr>
              <a:t>rBC_X_T</a:t>
            </a:r>
            <a:r>
              <a:rPr lang="en-GB" sz="2400">
                <a:ea typeface="+mn-lt"/>
                <a:cs typeface="+mn-lt"/>
              </a:rPr>
              <a:t> = cross(</a:t>
            </a:r>
            <a:r>
              <a:rPr lang="en-GB" sz="2400" err="1">
                <a:ea typeface="+mn-lt"/>
                <a:cs typeface="+mn-lt"/>
              </a:rPr>
              <a:t>rBC,Tv</a:t>
            </a:r>
            <a:r>
              <a:rPr lang="en-GB" sz="2400">
                <a:ea typeface="+mn-lt"/>
                <a:cs typeface="+mn-lt"/>
              </a:rPr>
              <a:t>);</a:t>
            </a:r>
            <a:endParaRPr lang="en-US">
              <a:ea typeface="+mn-lt"/>
              <a:cs typeface="+mn-lt"/>
            </a:endParaRPr>
          </a:p>
          <a:p>
            <a:r>
              <a:rPr lang="en-GB" sz="2400" err="1">
                <a:ea typeface="+mn-lt"/>
                <a:cs typeface="+mn-lt"/>
              </a:rPr>
              <a:t>rBG_X_W</a:t>
            </a:r>
            <a:r>
              <a:rPr lang="en-GB" sz="2400">
                <a:ea typeface="+mn-lt"/>
                <a:cs typeface="+mn-lt"/>
              </a:rPr>
              <a:t> = cross(</a:t>
            </a:r>
            <a:r>
              <a:rPr lang="en-GB" sz="2400" err="1">
                <a:ea typeface="+mn-lt"/>
                <a:cs typeface="+mn-lt"/>
              </a:rPr>
              <a:t>rBG,W</a:t>
            </a:r>
            <a:r>
              <a:rPr lang="en-GB" sz="2400">
                <a:ea typeface="+mn-lt"/>
                <a:cs typeface="+mn-lt"/>
              </a:rPr>
              <a:t>);</a:t>
            </a:r>
            <a:endParaRPr lang="en-US">
              <a:ea typeface="+mn-lt"/>
              <a:cs typeface="+mn-lt"/>
            </a:endParaRPr>
          </a:p>
          <a:p>
            <a:r>
              <a:rPr lang="en-GB" sz="2400" err="1">
                <a:ea typeface="+mn-lt"/>
                <a:cs typeface="+mn-lt"/>
              </a:rPr>
              <a:t>rBA_X_A</a:t>
            </a:r>
            <a:r>
              <a:rPr lang="en-GB" sz="2400">
                <a:ea typeface="+mn-lt"/>
                <a:cs typeface="+mn-lt"/>
              </a:rPr>
              <a:t> = Zero - </a:t>
            </a:r>
            <a:r>
              <a:rPr lang="en-GB" sz="2400" err="1">
                <a:ea typeface="+mn-lt"/>
                <a:cs typeface="+mn-lt"/>
              </a:rPr>
              <a:t>rBC_X_T</a:t>
            </a:r>
            <a:r>
              <a:rPr lang="en-GB" sz="2400">
                <a:ea typeface="+mn-lt"/>
                <a:cs typeface="+mn-lt"/>
              </a:rPr>
              <a:t> - </a:t>
            </a:r>
            <a:r>
              <a:rPr lang="en-GB" sz="2400" err="1">
                <a:ea typeface="+mn-lt"/>
                <a:cs typeface="+mn-lt"/>
              </a:rPr>
              <a:t>rBG_X_W</a:t>
            </a:r>
            <a:r>
              <a:rPr lang="en-GB" sz="2400">
                <a:ea typeface="+mn-lt"/>
                <a:cs typeface="+mn-lt"/>
              </a:rPr>
              <a:t> ;</a:t>
            </a:r>
            <a:endParaRPr lang="en-US">
              <a:ea typeface="+mn-lt"/>
              <a:cs typeface="+mn-lt"/>
            </a:endParaRPr>
          </a:p>
          <a:p>
            <a:r>
              <a:rPr lang="en-GB" sz="2400">
                <a:ea typeface="+mn-lt"/>
                <a:cs typeface="+mn-lt"/>
              </a:rPr>
              <a:t>Ax = (</a:t>
            </a:r>
            <a:r>
              <a:rPr lang="en-GB" sz="2400" err="1">
                <a:ea typeface="+mn-lt"/>
                <a:cs typeface="+mn-lt"/>
              </a:rPr>
              <a:t>rBA_X_A</a:t>
            </a:r>
            <a:r>
              <a:rPr lang="en-GB" sz="2400">
                <a:ea typeface="+mn-lt"/>
                <a:cs typeface="+mn-lt"/>
              </a:rPr>
              <a:t>(2)/(-0.6));</a:t>
            </a:r>
            <a:endParaRPr lang="en-US">
              <a:ea typeface="+mn-lt"/>
              <a:cs typeface="+mn-lt"/>
            </a:endParaRPr>
          </a:p>
          <a:p>
            <a:r>
              <a:rPr lang="en-GB" sz="2400">
                <a:ea typeface="+mn-lt"/>
                <a:cs typeface="+mn-lt"/>
              </a:rPr>
              <a:t>Ay = (</a:t>
            </a:r>
            <a:r>
              <a:rPr lang="en-GB" sz="2400" err="1">
                <a:ea typeface="+mn-lt"/>
                <a:cs typeface="+mn-lt"/>
              </a:rPr>
              <a:t>rBA_X_A</a:t>
            </a:r>
            <a:r>
              <a:rPr lang="en-GB" sz="2400">
                <a:ea typeface="+mn-lt"/>
                <a:cs typeface="+mn-lt"/>
              </a:rPr>
              <a:t>(1)/0.6);</a:t>
            </a:r>
            <a:endParaRPr lang="en-US">
              <a:ea typeface="+mn-lt"/>
              <a:cs typeface="+mn-lt"/>
            </a:endParaRPr>
          </a:p>
          <a:p>
            <a:r>
              <a:rPr lang="en-GB" sz="2400">
                <a:ea typeface="+mn-lt"/>
                <a:cs typeface="+mn-lt"/>
              </a:rPr>
              <a:t>A = [Ax Ay];</a:t>
            </a:r>
            <a:endParaRPr lang="en-US">
              <a:ea typeface="+mn-lt"/>
              <a:cs typeface="+mn-lt"/>
            </a:endParaRPr>
          </a:p>
          <a:p>
            <a:r>
              <a:rPr lang="en-GB" sz="2400" err="1">
                <a:ea typeface="+mn-lt"/>
                <a:cs typeface="+mn-lt"/>
              </a:rPr>
              <a:t>Anorm</a:t>
            </a:r>
            <a:r>
              <a:rPr lang="en-GB" sz="2400">
                <a:ea typeface="+mn-lt"/>
                <a:cs typeface="+mn-lt"/>
              </a:rPr>
              <a:t> = norm(A);</a:t>
            </a:r>
            <a:endParaRPr lang="en-US">
              <a:ea typeface="+mn-lt"/>
              <a:cs typeface="+mn-lt"/>
            </a:endParaRPr>
          </a:p>
          <a:p>
            <a:r>
              <a:rPr lang="en-GB" sz="2400" err="1">
                <a:ea typeface="+mn-lt"/>
                <a:cs typeface="+mn-lt"/>
              </a:rPr>
              <a:t>Anorm</a:t>
            </a:r>
            <a:r>
              <a:rPr lang="en-GB" sz="2400">
                <a:ea typeface="+mn-lt"/>
                <a:cs typeface="+mn-lt"/>
              </a:rPr>
              <a:t> = abs(</a:t>
            </a:r>
            <a:r>
              <a:rPr lang="en-GB" sz="2400" err="1">
                <a:ea typeface="+mn-lt"/>
                <a:cs typeface="+mn-lt"/>
              </a:rPr>
              <a:t>Anorm</a:t>
            </a:r>
            <a:r>
              <a:rPr lang="en-GB" sz="2400">
                <a:ea typeface="+mn-lt"/>
                <a:cs typeface="+mn-lt"/>
              </a:rPr>
              <a:t>);</a:t>
            </a:r>
            <a:endParaRPr lang="en-US">
              <a:ea typeface="+mn-lt"/>
              <a:cs typeface="+mn-lt"/>
            </a:endParaRPr>
          </a:p>
          <a:p>
            <a:r>
              <a:rPr lang="en-GB" sz="2400" err="1">
                <a:ea typeface="+mn-lt"/>
                <a:cs typeface="+mn-lt"/>
              </a:rPr>
              <a:t>Bx</a:t>
            </a:r>
            <a:r>
              <a:rPr lang="en-GB" sz="2400">
                <a:ea typeface="+mn-lt"/>
                <a:cs typeface="+mn-lt"/>
              </a:rPr>
              <a:t> = -Ax - W(1) - Tv(1);</a:t>
            </a:r>
            <a:endParaRPr lang="en-US">
              <a:ea typeface="+mn-lt"/>
              <a:cs typeface="+mn-lt"/>
            </a:endParaRPr>
          </a:p>
          <a:p>
            <a:r>
              <a:rPr lang="en-GB" sz="2400">
                <a:ea typeface="+mn-lt"/>
                <a:cs typeface="+mn-lt"/>
              </a:rPr>
              <a:t>By = -Ay - Tv(2) - W(2) ; </a:t>
            </a:r>
            <a:endParaRPr lang="en-US"/>
          </a:p>
          <a:p>
            <a:r>
              <a:rPr lang="en-GB" sz="2400">
                <a:ea typeface="+mn-lt"/>
                <a:cs typeface="+mn-lt"/>
              </a:rPr>
              <a:t>B = [</a:t>
            </a:r>
            <a:r>
              <a:rPr lang="en-GB" sz="2400" err="1">
                <a:ea typeface="+mn-lt"/>
                <a:cs typeface="+mn-lt"/>
              </a:rPr>
              <a:t>Bx</a:t>
            </a:r>
            <a:r>
              <a:rPr lang="en-GB" sz="2400">
                <a:ea typeface="+mn-lt"/>
                <a:cs typeface="+mn-lt"/>
              </a:rPr>
              <a:t> By];</a:t>
            </a:r>
            <a:endParaRPr lang="en-US">
              <a:ea typeface="+mn-lt"/>
              <a:cs typeface="+mn-lt"/>
            </a:endParaRPr>
          </a:p>
          <a:p>
            <a:r>
              <a:rPr lang="en-GB" sz="2400" err="1">
                <a:ea typeface="+mn-lt"/>
                <a:cs typeface="+mn-lt"/>
              </a:rPr>
              <a:t>Bnorm</a:t>
            </a:r>
            <a:r>
              <a:rPr lang="en-GB" sz="2400">
                <a:ea typeface="+mn-lt"/>
                <a:cs typeface="+mn-lt"/>
              </a:rPr>
              <a:t> = norm(B);</a:t>
            </a:r>
            <a:endParaRPr lang="en-US">
              <a:ea typeface="+mn-lt"/>
              <a:cs typeface="+mn-lt"/>
            </a:endParaRPr>
          </a:p>
          <a:p>
            <a:endParaRPr lang="en-GB"/>
          </a:p>
          <a:p>
            <a:r>
              <a:rPr lang="en-GB" sz="2400">
                <a:ea typeface="+mn-lt"/>
                <a:cs typeface="+mn-lt"/>
              </a:rPr>
              <a:t>if(</a:t>
            </a:r>
            <a:r>
              <a:rPr lang="en-GB" sz="2400" err="1">
                <a:ea typeface="+mn-lt"/>
                <a:cs typeface="+mn-lt"/>
              </a:rPr>
              <a:t>Anorm</a:t>
            </a:r>
            <a:r>
              <a:rPr lang="en-GB" sz="2400">
                <a:ea typeface="+mn-lt"/>
                <a:cs typeface="+mn-lt"/>
              </a:rPr>
              <a:t>&gt;=1000||</a:t>
            </a:r>
            <a:r>
              <a:rPr lang="en-GB" sz="2400" err="1">
                <a:ea typeface="+mn-lt"/>
                <a:cs typeface="+mn-lt"/>
              </a:rPr>
              <a:t>Bnorm</a:t>
            </a:r>
            <a:r>
              <a:rPr lang="en-GB" sz="2400">
                <a:ea typeface="+mn-lt"/>
                <a:cs typeface="+mn-lt"/>
              </a:rPr>
              <a:t> &gt;= 1000),</a:t>
            </a:r>
            <a:endParaRPr lang="en-GB"/>
          </a:p>
          <a:p>
            <a:r>
              <a:rPr lang="en-GB" sz="2400">
                <a:ea typeface="+mn-lt"/>
                <a:cs typeface="+mn-lt"/>
              </a:rPr>
              <a:t>break;</a:t>
            </a:r>
            <a:endParaRPr lang="en-GB"/>
          </a:p>
          <a:p>
            <a:r>
              <a:rPr lang="en-GB" sz="2400">
                <a:ea typeface="+mn-lt"/>
                <a:cs typeface="+mn-lt"/>
              </a:rPr>
              <a:t>endif</a:t>
            </a:r>
            <a:endParaRPr lang="en-US">
              <a:ea typeface="+mn-lt"/>
              <a:cs typeface="+mn-lt"/>
            </a:endParaRPr>
          </a:p>
          <a:p>
            <a:r>
              <a:rPr lang="en-GB" sz="2400">
                <a:ea typeface="+mn-lt"/>
                <a:cs typeface="+mn-lt"/>
              </a:rPr>
              <a:t>end</a:t>
            </a:r>
            <a:endParaRPr lang="en-GB">
              <a:ea typeface="+mn-lt"/>
              <a:cs typeface="+mn-lt"/>
            </a:endParaRPr>
          </a:p>
          <a:p>
            <a:r>
              <a:rPr lang="en-GB" sz="2400" err="1">
                <a:ea typeface="+mn-lt"/>
                <a:cs typeface="+mn-lt"/>
              </a:rPr>
              <a:t>disp</a:t>
            </a:r>
            <a:r>
              <a:rPr lang="en-GB" sz="2400">
                <a:ea typeface="+mn-lt"/>
                <a:cs typeface="+mn-lt"/>
              </a:rPr>
              <a:t>('The mechanical structure breaks at : ');</a:t>
            </a:r>
            <a:endParaRPr lang="en-GB">
              <a:ea typeface="+mn-lt"/>
              <a:cs typeface="+mn-lt"/>
            </a:endParaRPr>
          </a:p>
          <a:p>
            <a:r>
              <a:rPr lang="en-GB" sz="2400" err="1">
                <a:ea typeface="+mn-lt"/>
                <a:cs typeface="+mn-lt"/>
              </a:rPr>
              <a:t>disp</a:t>
            </a:r>
            <a:r>
              <a:rPr lang="en-GB" sz="2400">
                <a:ea typeface="+mn-lt"/>
                <a:cs typeface="+mn-lt"/>
              </a:rPr>
              <a:t>('Time(in seconds) = '),</a:t>
            </a:r>
            <a:r>
              <a:rPr lang="en-GB" sz="2400" err="1">
                <a:ea typeface="+mn-lt"/>
                <a:cs typeface="+mn-lt"/>
              </a:rPr>
              <a:t>disp</a:t>
            </a:r>
            <a:r>
              <a:rPr lang="en-GB" sz="2400">
                <a:ea typeface="+mn-lt"/>
                <a:cs typeface="+mn-lt"/>
              </a:rPr>
              <a:t>(time);</a:t>
            </a:r>
            <a:endParaRPr lang="en-GB">
              <a:ea typeface="+mn-lt"/>
              <a:cs typeface="+mn-lt"/>
            </a:endParaRPr>
          </a:p>
          <a:p>
            <a:r>
              <a:rPr lang="en-GB" sz="2400" err="1">
                <a:ea typeface="+mn-lt"/>
                <a:cs typeface="+mn-lt"/>
              </a:rPr>
              <a:t>disp</a:t>
            </a:r>
            <a:r>
              <a:rPr lang="en-GB" sz="2400">
                <a:ea typeface="+mn-lt"/>
                <a:cs typeface="+mn-lt"/>
              </a:rPr>
              <a:t>('Couple = '),</a:t>
            </a:r>
            <a:r>
              <a:rPr lang="en-GB" sz="2400" err="1">
                <a:ea typeface="+mn-lt"/>
                <a:cs typeface="+mn-lt"/>
              </a:rPr>
              <a:t>disp</a:t>
            </a:r>
            <a:r>
              <a:rPr lang="en-GB" sz="2400">
                <a:ea typeface="+mn-lt"/>
                <a:cs typeface="+mn-lt"/>
              </a:rPr>
              <a:t>(Couple);</a:t>
            </a:r>
            <a:endParaRPr lang="en-GB">
              <a:ea typeface="+mn-lt"/>
              <a:cs typeface="+mn-lt"/>
            </a:endParaRPr>
          </a:p>
          <a:p>
            <a:r>
              <a:rPr lang="en-GB" sz="2400" err="1">
                <a:ea typeface="+mn-lt"/>
                <a:cs typeface="+mn-lt"/>
              </a:rPr>
              <a:t>disp</a:t>
            </a:r>
            <a:r>
              <a:rPr lang="en-GB" sz="2400">
                <a:ea typeface="+mn-lt"/>
                <a:cs typeface="+mn-lt"/>
              </a:rPr>
              <a:t>('Needle D at: '),</a:t>
            </a:r>
            <a:r>
              <a:rPr lang="en-GB" sz="2400" err="1">
                <a:ea typeface="+mn-lt"/>
                <a:cs typeface="+mn-lt"/>
              </a:rPr>
              <a:t>disp</a:t>
            </a:r>
            <a:r>
              <a:rPr lang="en-GB" sz="2400">
                <a:ea typeface="+mn-lt"/>
                <a:cs typeface="+mn-lt"/>
              </a:rPr>
              <a:t>([D(1),D(2)]);</a:t>
            </a:r>
            <a:endParaRPr lang="en-GB"/>
          </a:p>
        </p:txBody>
      </p:sp>
    </p:spTree>
    <p:extLst>
      <p:ext uri="{BB962C8B-B14F-4D97-AF65-F5344CB8AC3E}">
        <p14:creationId xmlns:p14="http://schemas.microsoft.com/office/powerpoint/2010/main" xmlns="" val="181704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F9CFCE6-877F-4858-B8BD-2C52CA8AFBC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8000" cy="10287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8213F8A0-12AE-4514-8372-0DD766EC28E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385299" y="720090"/>
            <a:ext cx="8187183" cy="88468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A piece of paper with writing on it&#10;&#10;Description automatically generated">
            <a:extLst>
              <a:ext uri="{FF2B5EF4-FFF2-40B4-BE49-F238E27FC236}">
                <a16:creationId xmlns:a16="http://schemas.microsoft.com/office/drawing/2014/main" xmlns="" id="{1BF9965D-0856-486C-8691-7B91861D563A}"/>
              </a:ext>
            </a:extLst>
          </p:cNvPr>
          <p:cNvPicPr>
            <a:picLocks noChangeAspect="1"/>
          </p:cNvPicPr>
          <p:nvPr/>
        </p:nvPicPr>
        <p:blipFill>
          <a:blip r:embed="rId2"/>
          <a:stretch>
            <a:fillRect/>
          </a:stretch>
        </p:blipFill>
        <p:spPr>
          <a:xfrm>
            <a:off x="10230550" y="949542"/>
            <a:ext cx="6387075" cy="8497516"/>
          </a:xfrm>
          <a:prstGeom prst="rect">
            <a:avLst/>
          </a:prstGeom>
        </p:spPr>
      </p:pic>
      <p:sp>
        <p:nvSpPr>
          <p:cNvPr id="12" name="Rectangle 11">
            <a:extLst>
              <a:ext uri="{FF2B5EF4-FFF2-40B4-BE49-F238E27FC236}">
                <a16:creationId xmlns:a16="http://schemas.microsoft.com/office/drawing/2014/main" xmlns="" id="{9EFF17D4-9A8C-4CE5-B096-D8CCD44004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15518" y="720090"/>
            <a:ext cx="8187181" cy="88468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xmlns="" id="{F0CB59B9-4978-4F8F-9466-9CCF1D74FDF0}"/>
              </a:ext>
            </a:extLst>
          </p:cNvPr>
          <p:cNvPicPr>
            <a:picLocks noChangeAspect="1"/>
          </p:cNvPicPr>
          <p:nvPr/>
        </p:nvPicPr>
        <p:blipFill>
          <a:blip r:embed="rId3"/>
          <a:stretch>
            <a:fillRect/>
          </a:stretch>
        </p:blipFill>
        <p:spPr>
          <a:xfrm>
            <a:off x="1670349" y="965200"/>
            <a:ext cx="6214887" cy="8497516"/>
          </a:xfrm>
          <a:prstGeom prst="rect">
            <a:avLst/>
          </a:prstGeom>
        </p:spPr>
      </p:pic>
    </p:spTree>
    <p:extLst>
      <p:ext uri="{BB962C8B-B14F-4D97-AF65-F5344CB8AC3E}">
        <p14:creationId xmlns:p14="http://schemas.microsoft.com/office/powerpoint/2010/main" xmlns="" val="1681160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2">
            <a:extLst>
              <a:ext uri="{FF2B5EF4-FFF2-40B4-BE49-F238E27FC236}">
                <a16:creationId xmlns:a16="http://schemas.microsoft.com/office/drawing/2014/main" xmlns="" id="{F13C74B1-5B17-4795-BED0-7140497B445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xmlns="" id="{05C38C53-95A8-4F61-A2FE-3445099623E0}"/>
              </a:ext>
            </a:extLst>
          </p:cNvPr>
          <p:cNvSpPr txBox="1"/>
          <p:nvPr/>
        </p:nvSpPr>
        <p:spPr>
          <a:xfrm>
            <a:off x="960120" y="190560"/>
            <a:ext cx="6552903" cy="2935262"/>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8100" u="sng">
                <a:latin typeface="+mj-lt"/>
                <a:ea typeface="+mj-ea"/>
                <a:cs typeface="+mj-cs"/>
              </a:rPr>
              <a:t>OUTPUT</a:t>
            </a:r>
            <a:endParaRPr lang="en-US" sz="8100">
              <a:latin typeface="+mj-lt"/>
              <a:ea typeface="+mj-ea"/>
              <a:cs typeface="+mj-cs"/>
            </a:endParaRPr>
          </a:p>
        </p:txBody>
      </p:sp>
      <p:sp>
        <p:nvSpPr>
          <p:cNvPr id="51" name="sketchy line">
            <a:extLst>
              <a:ext uri="{FF2B5EF4-FFF2-40B4-BE49-F238E27FC236}">
                <a16:creationId xmlns:a16="http://schemas.microsoft.com/office/drawing/2014/main" xmlns="" id="{D4974D33-8DC5-464E-8C6D-BE58F0669C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60120" y="3880491"/>
            <a:ext cx="5212080" cy="27432"/>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custGeom>
                    <a:avLst/>
                    <a:gdLst>
                      <a:gd name="connsiteX0" fmla="*/ 0 w 5212080"/>
                      <a:gd name="connsiteY0" fmla="*/ 0 h 27432"/>
                      <a:gd name="connsiteX1" fmla="*/ 599389 w 5212080"/>
                      <a:gd name="connsiteY1" fmla="*/ 0 h 27432"/>
                      <a:gd name="connsiteX2" fmla="*/ 1198778 w 5212080"/>
                      <a:gd name="connsiteY2" fmla="*/ 0 h 27432"/>
                      <a:gd name="connsiteX3" fmla="*/ 1954530 w 5212080"/>
                      <a:gd name="connsiteY3" fmla="*/ 0 h 27432"/>
                      <a:gd name="connsiteX4" fmla="*/ 2501798 w 5212080"/>
                      <a:gd name="connsiteY4" fmla="*/ 0 h 27432"/>
                      <a:gd name="connsiteX5" fmla="*/ 3049067 w 5212080"/>
                      <a:gd name="connsiteY5" fmla="*/ 0 h 27432"/>
                      <a:gd name="connsiteX6" fmla="*/ 3700577 w 5212080"/>
                      <a:gd name="connsiteY6" fmla="*/ 0 h 27432"/>
                      <a:gd name="connsiteX7" fmla="*/ 4247845 w 5212080"/>
                      <a:gd name="connsiteY7" fmla="*/ 0 h 27432"/>
                      <a:gd name="connsiteX8" fmla="*/ 5212080 w 5212080"/>
                      <a:gd name="connsiteY8" fmla="*/ 0 h 27432"/>
                      <a:gd name="connsiteX9" fmla="*/ 5212080 w 5212080"/>
                      <a:gd name="connsiteY9" fmla="*/ 27432 h 27432"/>
                      <a:gd name="connsiteX10" fmla="*/ 4664812 w 5212080"/>
                      <a:gd name="connsiteY10" fmla="*/ 27432 h 27432"/>
                      <a:gd name="connsiteX11" fmla="*/ 4117543 w 5212080"/>
                      <a:gd name="connsiteY11" fmla="*/ 27432 h 27432"/>
                      <a:gd name="connsiteX12" fmla="*/ 3466033 w 5212080"/>
                      <a:gd name="connsiteY12" fmla="*/ 27432 h 27432"/>
                      <a:gd name="connsiteX13" fmla="*/ 2918765 w 5212080"/>
                      <a:gd name="connsiteY13" fmla="*/ 27432 h 27432"/>
                      <a:gd name="connsiteX14" fmla="*/ 2423617 w 5212080"/>
                      <a:gd name="connsiteY14" fmla="*/ 27432 h 27432"/>
                      <a:gd name="connsiteX15" fmla="*/ 1772107 w 5212080"/>
                      <a:gd name="connsiteY15" fmla="*/ 27432 h 27432"/>
                      <a:gd name="connsiteX16" fmla="*/ 1120597 w 5212080"/>
                      <a:gd name="connsiteY16" fmla="*/ 27432 h 27432"/>
                      <a:gd name="connsiteX17" fmla="*/ 0 w 5212080"/>
                      <a:gd name="connsiteY17" fmla="*/ 27432 h 27432"/>
                      <a:gd name="connsiteX18" fmla="*/ 0 w 5212080"/>
                      <a:gd name="connsiteY18"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12080" h="27432" fill="none" extrusionOk="0">
                        <a:moveTo>
                          <a:pt x="0" y="0"/>
                        </a:moveTo>
                        <a:cubicBezTo>
                          <a:pt x="128838" y="-11329"/>
                          <a:pt x="306779" y="5198"/>
                          <a:pt x="599389" y="0"/>
                        </a:cubicBezTo>
                        <a:cubicBezTo>
                          <a:pt x="891999" y="-5198"/>
                          <a:pt x="916635" y="-24425"/>
                          <a:pt x="1198778" y="0"/>
                        </a:cubicBezTo>
                        <a:cubicBezTo>
                          <a:pt x="1480921" y="24425"/>
                          <a:pt x="1761605" y="-17440"/>
                          <a:pt x="1954530" y="0"/>
                        </a:cubicBezTo>
                        <a:cubicBezTo>
                          <a:pt x="2147455" y="17440"/>
                          <a:pt x="2239112" y="-16223"/>
                          <a:pt x="2501798" y="0"/>
                        </a:cubicBezTo>
                        <a:cubicBezTo>
                          <a:pt x="2764484" y="16223"/>
                          <a:pt x="2838074" y="12987"/>
                          <a:pt x="3049067" y="0"/>
                        </a:cubicBezTo>
                        <a:cubicBezTo>
                          <a:pt x="3260060" y="-12987"/>
                          <a:pt x="3470388" y="-15138"/>
                          <a:pt x="3700577" y="0"/>
                        </a:cubicBezTo>
                        <a:cubicBezTo>
                          <a:pt x="3930766" y="15138"/>
                          <a:pt x="4052672" y="-14938"/>
                          <a:pt x="4247845" y="0"/>
                        </a:cubicBezTo>
                        <a:cubicBezTo>
                          <a:pt x="4443018" y="14938"/>
                          <a:pt x="4730158" y="-1623"/>
                          <a:pt x="5212080" y="0"/>
                        </a:cubicBezTo>
                        <a:cubicBezTo>
                          <a:pt x="5212790" y="9050"/>
                          <a:pt x="5211442" y="21151"/>
                          <a:pt x="5212080" y="27432"/>
                        </a:cubicBezTo>
                        <a:cubicBezTo>
                          <a:pt x="4991075" y="27722"/>
                          <a:pt x="4932008" y="37429"/>
                          <a:pt x="4664812" y="27432"/>
                        </a:cubicBezTo>
                        <a:cubicBezTo>
                          <a:pt x="4397616" y="17435"/>
                          <a:pt x="4374940" y="47585"/>
                          <a:pt x="4117543" y="27432"/>
                        </a:cubicBezTo>
                        <a:cubicBezTo>
                          <a:pt x="3860146" y="7279"/>
                          <a:pt x="3773367" y="36569"/>
                          <a:pt x="3466033" y="27432"/>
                        </a:cubicBezTo>
                        <a:cubicBezTo>
                          <a:pt x="3158699" y="18296"/>
                          <a:pt x="3137854" y="54523"/>
                          <a:pt x="2918765" y="27432"/>
                        </a:cubicBezTo>
                        <a:cubicBezTo>
                          <a:pt x="2699676" y="341"/>
                          <a:pt x="2536311" y="13149"/>
                          <a:pt x="2423617" y="27432"/>
                        </a:cubicBezTo>
                        <a:cubicBezTo>
                          <a:pt x="2310923" y="41715"/>
                          <a:pt x="2021228" y="23141"/>
                          <a:pt x="1772107" y="27432"/>
                        </a:cubicBezTo>
                        <a:cubicBezTo>
                          <a:pt x="1522986" y="31724"/>
                          <a:pt x="1317107" y="20364"/>
                          <a:pt x="1120597" y="27432"/>
                        </a:cubicBezTo>
                        <a:cubicBezTo>
                          <a:pt x="924087" y="34501"/>
                          <a:pt x="454536" y="8495"/>
                          <a:pt x="0" y="27432"/>
                        </a:cubicBezTo>
                        <a:cubicBezTo>
                          <a:pt x="-1228" y="21145"/>
                          <a:pt x="-815" y="8816"/>
                          <a:pt x="0" y="0"/>
                        </a:cubicBezTo>
                        <a:close/>
                      </a:path>
                      <a:path w="5212080" h="27432" stroke="0" extrusionOk="0">
                        <a:moveTo>
                          <a:pt x="0" y="0"/>
                        </a:moveTo>
                        <a:cubicBezTo>
                          <a:pt x="233695" y="-764"/>
                          <a:pt x="364103" y="24957"/>
                          <a:pt x="547268" y="0"/>
                        </a:cubicBezTo>
                        <a:cubicBezTo>
                          <a:pt x="730433" y="-24957"/>
                          <a:pt x="937737" y="-21107"/>
                          <a:pt x="1303020" y="0"/>
                        </a:cubicBezTo>
                        <a:cubicBezTo>
                          <a:pt x="1668303" y="21107"/>
                          <a:pt x="1620404" y="13071"/>
                          <a:pt x="1798168" y="0"/>
                        </a:cubicBezTo>
                        <a:cubicBezTo>
                          <a:pt x="1975932" y="-13071"/>
                          <a:pt x="2090998" y="4232"/>
                          <a:pt x="2293315" y="0"/>
                        </a:cubicBezTo>
                        <a:cubicBezTo>
                          <a:pt x="2495632" y="-4232"/>
                          <a:pt x="2738710" y="-17332"/>
                          <a:pt x="2944825" y="0"/>
                        </a:cubicBezTo>
                        <a:cubicBezTo>
                          <a:pt x="3150940" y="17332"/>
                          <a:pt x="3308101" y="26665"/>
                          <a:pt x="3544214" y="0"/>
                        </a:cubicBezTo>
                        <a:cubicBezTo>
                          <a:pt x="3780327" y="-26665"/>
                          <a:pt x="4028425" y="-24303"/>
                          <a:pt x="4247845" y="0"/>
                        </a:cubicBezTo>
                        <a:cubicBezTo>
                          <a:pt x="4467265" y="24303"/>
                          <a:pt x="4779418" y="33057"/>
                          <a:pt x="5212080" y="0"/>
                        </a:cubicBezTo>
                        <a:cubicBezTo>
                          <a:pt x="5212137" y="6776"/>
                          <a:pt x="5210915" y="20935"/>
                          <a:pt x="5212080" y="27432"/>
                        </a:cubicBezTo>
                        <a:cubicBezTo>
                          <a:pt x="4921467" y="60248"/>
                          <a:pt x="4631077" y="62273"/>
                          <a:pt x="4456328" y="27432"/>
                        </a:cubicBezTo>
                        <a:cubicBezTo>
                          <a:pt x="4281579" y="-7409"/>
                          <a:pt x="4048724" y="47667"/>
                          <a:pt x="3856939" y="27432"/>
                        </a:cubicBezTo>
                        <a:cubicBezTo>
                          <a:pt x="3665154" y="7197"/>
                          <a:pt x="3498754" y="15866"/>
                          <a:pt x="3257550" y="27432"/>
                        </a:cubicBezTo>
                        <a:cubicBezTo>
                          <a:pt x="3016346" y="38998"/>
                          <a:pt x="2854089" y="39360"/>
                          <a:pt x="2710282" y="27432"/>
                        </a:cubicBezTo>
                        <a:cubicBezTo>
                          <a:pt x="2566475" y="15504"/>
                          <a:pt x="2336282" y="56792"/>
                          <a:pt x="2110892" y="27432"/>
                        </a:cubicBezTo>
                        <a:cubicBezTo>
                          <a:pt x="1885502" y="-1928"/>
                          <a:pt x="1825148" y="42061"/>
                          <a:pt x="1615745" y="27432"/>
                        </a:cubicBezTo>
                        <a:cubicBezTo>
                          <a:pt x="1406342" y="12803"/>
                          <a:pt x="1193655" y="44031"/>
                          <a:pt x="1016356" y="27432"/>
                        </a:cubicBezTo>
                        <a:cubicBezTo>
                          <a:pt x="839057" y="10833"/>
                          <a:pt x="292902" y="7819"/>
                          <a:pt x="0" y="27432"/>
                        </a:cubicBezTo>
                        <a:cubicBezTo>
                          <a:pt x="-234" y="21031"/>
                          <a:pt x="-921" y="6323"/>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xmlns="" id="{07DD7A11-F690-4C4D-B580-1FF2BC94BBEC}"/>
              </a:ext>
            </a:extLst>
          </p:cNvPr>
          <p:cNvSpPr txBox="1"/>
          <p:nvPr/>
        </p:nvSpPr>
        <p:spPr>
          <a:xfrm>
            <a:off x="1682745" y="4858551"/>
            <a:ext cx="3891493" cy="274197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nSpc>
                <a:spcPct val="90000"/>
              </a:lnSpc>
              <a:spcAft>
                <a:spcPts val="600"/>
              </a:spcAft>
            </a:pPr>
            <a:endParaRPr lang="en-GB" sz="3000">
              <a:cs typeface="Calibri"/>
            </a:endParaRPr>
          </a:p>
          <a:p>
            <a:pPr>
              <a:lnSpc>
                <a:spcPct val="90000"/>
              </a:lnSpc>
              <a:spcAft>
                <a:spcPts val="600"/>
              </a:spcAft>
            </a:pPr>
            <a:endParaRPr lang="en-US" sz="3000">
              <a:cs typeface="Calibri"/>
            </a:endParaRPr>
          </a:p>
          <a:p>
            <a:pPr indent="-228600">
              <a:lnSpc>
                <a:spcPct val="90000"/>
              </a:lnSpc>
              <a:spcAft>
                <a:spcPts val="600"/>
              </a:spcAft>
              <a:buFont typeface="Arial" panose="020B0604020202020204" pitchFamily="34" charset="0"/>
              <a:buChar char="•"/>
            </a:pPr>
            <a:endParaRPr lang="en-US" sz="3000">
              <a:cs typeface="Calibri"/>
            </a:endParaRPr>
          </a:p>
        </p:txBody>
      </p:sp>
      <p:pic>
        <p:nvPicPr>
          <p:cNvPr id="52" name="Picture 38" descr="Many question marks on black background">
            <a:extLst>
              <a:ext uri="{FF2B5EF4-FFF2-40B4-BE49-F238E27FC236}">
                <a16:creationId xmlns:a16="http://schemas.microsoft.com/office/drawing/2014/main" xmlns="" id="{0C540919-6199-490E-8F42-066B50C61F9A}"/>
              </a:ext>
            </a:extLst>
          </p:cNvPr>
          <p:cNvPicPr>
            <a:picLocks noChangeAspect="1"/>
          </p:cNvPicPr>
          <p:nvPr/>
        </p:nvPicPr>
        <p:blipFill rotWithShape="1">
          <a:blip r:embed="rId2"/>
          <a:srcRect l="38929" r="-5" b="-5"/>
          <a:stretch/>
        </p:blipFill>
        <p:spPr>
          <a:xfrm>
            <a:off x="8511391" y="10"/>
            <a:ext cx="10165762" cy="10286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TextBox 3">
            <a:extLst>
              <a:ext uri="{FF2B5EF4-FFF2-40B4-BE49-F238E27FC236}">
                <a16:creationId xmlns:a16="http://schemas.microsoft.com/office/drawing/2014/main" xmlns="" id="{4BB94BF8-FB63-4D45-AB52-2D8EA7C12EB5}"/>
              </a:ext>
            </a:extLst>
          </p:cNvPr>
          <p:cNvSpPr txBox="1"/>
          <p:nvPr/>
        </p:nvSpPr>
        <p:spPr>
          <a:xfrm>
            <a:off x="842058" y="4596596"/>
            <a:ext cx="5926237"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a:ea typeface="+mn-lt"/>
                <a:cs typeface="+mn-lt"/>
              </a:rPr>
              <a:t>The mechanical structure breaks at :</a:t>
            </a:r>
            <a:endParaRPr lang="en-US">
              <a:ea typeface="+mn-lt"/>
              <a:cs typeface="+mn-lt"/>
            </a:endParaRPr>
          </a:p>
          <a:p>
            <a:r>
              <a:rPr lang="en-GB" sz="2800">
                <a:ea typeface="+mn-lt"/>
                <a:cs typeface="+mn-lt"/>
              </a:rPr>
              <a:t>Time(in seconds) =</a:t>
            </a:r>
            <a:endParaRPr lang="en-GB">
              <a:ea typeface="+mn-lt"/>
              <a:cs typeface="+mn-lt"/>
            </a:endParaRPr>
          </a:p>
          <a:p>
            <a:r>
              <a:rPr lang="en-GB" sz="2800">
                <a:ea typeface="+mn-lt"/>
                <a:cs typeface="+mn-lt"/>
              </a:rPr>
              <a:t>137</a:t>
            </a:r>
            <a:endParaRPr lang="en-GB"/>
          </a:p>
          <a:p>
            <a:r>
              <a:rPr lang="en-GB" sz="2800">
                <a:ea typeface="+mn-lt"/>
                <a:cs typeface="+mn-lt"/>
              </a:rPr>
              <a:t>Couple =</a:t>
            </a:r>
            <a:endParaRPr lang="en-GB">
              <a:ea typeface="+mn-lt"/>
              <a:cs typeface="+mn-lt"/>
            </a:endParaRPr>
          </a:p>
          <a:p>
            <a:r>
              <a:rPr lang="en-GB" sz="2800">
                <a:ea typeface="+mn-lt"/>
                <a:cs typeface="+mn-lt"/>
              </a:rPr>
              <a:t>164.40</a:t>
            </a:r>
            <a:endParaRPr lang="en-GB"/>
          </a:p>
          <a:p>
            <a:r>
              <a:rPr lang="en-GB" sz="2800">
                <a:ea typeface="+mn-lt"/>
                <a:cs typeface="+mn-lt"/>
              </a:rPr>
              <a:t>Needle D at:</a:t>
            </a:r>
            <a:endParaRPr lang="en-GB">
              <a:ea typeface="+mn-lt"/>
              <a:cs typeface="+mn-lt"/>
            </a:endParaRPr>
          </a:p>
          <a:p>
            <a:r>
              <a:rPr lang="en-GB" sz="2800">
                <a:ea typeface="+mn-lt"/>
                <a:cs typeface="+mn-lt"/>
              </a:rPr>
              <a:t>   0.7569   0.1612</a:t>
            </a:r>
            <a:endParaRPr lang="en-US"/>
          </a:p>
        </p:txBody>
      </p:sp>
    </p:spTree>
    <p:extLst>
      <p:ext uri="{BB962C8B-B14F-4D97-AF65-F5344CB8AC3E}">
        <p14:creationId xmlns:p14="http://schemas.microsoft.com/office/powerpoint/2010/main" xmlns="" val="2989839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xmlns="" id="{EE1FC7B4-E4A7-4452-B413-1A623E3A723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4986"/>
            <a:ext cx="18288000" cy="10291986"/>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13">
            <a:extLst>
              <a:ext uri="{FF2B5EF4-FFF2-40B4-BE49-F238E27FC236}">
                <a16:creationId xmlns:a16="http://schemas.microsoft.com/office/drawing/2014/main" xmlns="" id="{E0709AF0-24F0-4486-B189-BE6386BDB19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7680131" cy="10287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11">
            <a:extLst>
              <a:ext uri="{FF2B5EF4-FFF2-40B4-BE49-F238E27FC236}">
                <a16:creationId xmlns:a16="http://schemas.microsoft.com/office/drawing/2014/main" xmlns="" id="{FBE3B62F-5853-4A3C-B050-6186351A71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5372100" cy="10287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xmlns="" id="{CFBDD89D-1CB9-4BCD-887F-D4B4E29305F8}"/>
              </a:ext>
            </a:extLst>
          </p:cNvPr>
          <p:cNvSpPr txBox="1"/>
          <p:nvPr/>
        </p:nvSpPr>
        <p:spPr>
          <a:xfrm>
            <a:off x="1249503" y="672379"/>
            <a:ext cx="15781053" cy="198834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400" kern="1200" dirty="0">
                <a:latin typeface="+mj-lt"/>
                <a:ea typeface="+mj-ea"/>
                <a:cs typeface="+mj-cs"/>
              </a:rPr>
              <a:t>QUESTION </a:t>
            </a:r>
            <a:r>
              <a:rPr lang="en-US" sz="4400" dirty="0">
                <a:latin typeface="+mj-lt"/>
                <a:ea typeface="+mj-ea"/>
                <a:cs typeface="+mj-cs"/>
              </a:rPr>
              <a:t>4</a:t>
            </a:r>
            <a:endParaRPr lang="en-US" sz="4400" kern="1200" dirty="0">
              <a:latin typeface="+mj-lt"/>
              <a:ea typeface="+mj-ea"/>
              <a:cs typeface="+mj-cs"/>
            </a:endParaRPr>
          </a:p>
        </p:txBody>
      </p:sp>
      <p:sp>
        <p:nvSpPr>
          <p:cNvPr id="7" name="TextBox 1">
            <a:extLst>
              <a:ext uri="{FF2B5EF4-FFF2-40B4-BE49-F238E27FC236}">
                <a16:creationId xmlns:a16="http://schemas.microsoft.com/office/drawing/2014/main" xmlns="" id="{5D88FDE8-BD77-4D34-B517-41BE5C87A39D}"/>
              </a:ext>
            </a:extLst>
          </p:cNvPr>
          <p:cNvSpPr txBox="1"/>
          <p:nvPr/>
        </p:nvSpPr>
        <p:spPr>
          <a:xfrm>
            <a:off x="1257300" y="3287710"/>
            <a:ext cx="7404100" cy="5977733"/>
          </a:xfrm>
          <a:prstGeom prst="rect">
            <a:avLst/>
          </a:prstGeom>
        </p:spPr>
        <p:txBody>
          <a:bodyPr rot="0" spcFirstLastPara="0" vert="horz" lIns="91440" tIns="45720" rIns="91440" bIns="45720" numCol="1" spcCol="0" rtlCol="0" fromWordArt="0" anchor="ctr"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Arial" panose="020B0604020202020204" pitchFamily="34" charset="0"/>
              <a:buChar char="•"/>
            </a:pPr>
            <a:r>
              <a:rPr lang="en-US" sz="3600"/>
              <a:t> A)</a:t>
            </a:r>
            <a:r>
              <a:rPr lang="en-GB" sz="3600">
                <a:ea typeface="+mn-lt"/>
                <a:cs typeface="+mn-lt"/>
              </a:rPr>
              <a:t>Find the centre of gravity of the following framework with respect to point C.</a:t>
            </a:r>
          </a:p>
          <a:p>
            <a:pPr>
              <a:buFont typeface="Arial" panose="020B0604020202020204" pitchFamily="34" charset="0"/>
              <a:buChar char="•"/>
            </a:pPr>
            <a:endParaRPr lang="en-GB" sz="3600">
              <a:ea typeface="+mn-lt"/>
              <a:cs typeface="+mn-lt"/>
            </a:endParaRPr>
          </a:p>
          <a:p>
            <a:pPr>
              <a:buFont typeface="Arial" panose="020B0604020202020204" pitchFamily="34" charset="0"/>
              <a:buChar char="•"/>
            </a:pPr>
            <a:r>
              <a:rPr lang="en-GB" sz="3600">
                <a:ea typeface="+mn-lt"/>
                <a:cs typeface="+mn-lt"/>
              </a:rPr>
              <a:t> B)Using Matlab, find the centre of gravity of the section whose dimensions are taken as input from the user. Also user inputs the point of reference to which the centroid is calculated.</a:t>
            </a:r>
          </a:p>
          <a:p>
            <a:pPr indent="-228600">
              <a:lnSpc>
                <a:spcPct val="90000"/>
              </a:lnSpc>
              <a:spcAft>
                <a:spcPts val="600"/>
              </a:spcAft>
              <a:buFont typeface="Arial" panose="020B0604020202020204" pitchFamily="34" charset="0"/>
              <a:buChar char="•"/>
            </a:pPr>
            <a:endParaRPr lang="en-US" sz="3600">
              <a:cs typeface="Calibri"/>
            </a:endParaRPr>
          </a:p>
        </p:txBody>
      </p:sp>
      <p:pic>
        <p:nvPicPr>
          <p:cNvPr id="4" name="Picture 5">
            <a:extLst>
              <a:ext uri="{FF2B5EF4-FFF2-40B4-BE49-F238E27FC236}">
                <a16:creationId xmlns:a16="http://schemas.microsoft.com/office/drawing/2014/main" xmlns="" id="{B8D0C79B-30FE-49F5-801E-991EF16AEC89}"/>
              </a:ext>
            </a:extLst>
          </p:cNvPr>
          <p:cNvPicPr>
            <a:picLocks noChangeAspect="1"/>
          </p:cNvPicPr>
          <p:nvPr/>
        </p:nvPicPr>
        <p:blipFill>
          <a:blip r:embed="rId2"/>
          <a:stretch>
            <a:fillRect/>
          </a:stretch>
        </p:blipFill>
        <p:spPr>
          <a:xfrm>
            <a:off x="9964455" y="3287157"/>
            <a:ext cx="6735870" cy="5638560"/>
          </a:xfrm>
          <a:prstGeom prst="rect">
            <a:avLst/>
          </a:prstGeom>
        </p:spPr>
      </p:pic>
    </p:spTree>
    <p:extLst>
      <p:ext uri="{BB962C8B-B14F-4D97-AF65-F5344CB8AC3E}">
        <p14:creationId xmlns:p14="http://schemas.microsoft.com/office/powerpoint/2010/main" xmlns="" val="3546564953"/>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xmlns="" id="{5F9CFCE6-877F-4858-B8BD-2C52CA8AFBC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8000" cy="10287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9">
            <a:extLst>
              <a:ext uri="{FF2B5EF4-FFF2-40B4-BE49-F238E27FC236}">
                <a16:creationId xmlns:a16="http://schemas.microsoft.com/office/drawing/2014/main" xmlns="" id="{8213F8A0-12AE-4514-8372-0DD766EC28E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385299" y="720090"/>
            <a:ext cx="8187183" cy="88468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1">
            <a:extLst>
              <a:ext uri="{FF2B5EF4-FFF2-40B4-BE49-F238E27FC236}">
                <a16:creationId xmlns:a16="http://schemas.microsoft.com/office/drawing/2014/main" xmlns="" id="{9EFF17D4-9A8C-4CE5-B096-D8CCD44004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15518" y="720090"/>
            <a:ext cx="8187181" cy="88468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Text, letter&#10;&#10;Description automatically generated">
            <a:extLst>
              <a:ext uri="{FF2B5EF4-FFF2-40B4-BE49-F238E27FC236}">
                <a16:creationId xmlns:a16="http://schemas.microsoft.com/office/drawing/2014/main" xmlns="" id="{A4E10F61-1585-4EF6-9021-73609BAE094C}"/>
              </a:ext>
            </a:extLst>
          </p:cNvPr>
          <p:cNvPicPr>
            <a:picLocks noChangeAspect="1"/>
          </p:cNvPicPr>
          <p:nvPr/>
        </p:nvPicPr>
        <p:blipFill>
          <a:blip r:embed="rId2"/>
          <a:stretch>
            <a:fillRect/>
          </a:stretch>
        </p:blipFill>
        <p:spPr>
          <a:xfrm>
            <a:off x="10421480" y="965200"/>
            <a:ext cx="6669043" cy="8356599"/>
          </a:xfrm>
          <a:prstGeom prst="rect">
            <a:avLst/>
          </a:prstGeom>
        </p:spPr>
      </p:pic>
      <p:pic>
        <p:nvPicPr>
          <p:cNvPr id="7" name="Picture 2" descr="Diagram, text, letter&#10;&#10;Description automatically generated">
            <a:extLst>
              <a:ext uri="{FF2B5EF4-FFF2-40B4-BE49-F238E27FC236}">
                <a16:creationId xmlns:a16="http://schemas.microsoft.com/office/drawing/2014/main" xmlns="" id="{7D78B14E-67D9-44F5-A9C3-B7CC077E9441}"/>
              </a:ext>
            </a:extLst>
          </p:cNvPr>
          <p:cNvPicPr>
            <a:picLocks noChangeAspect="1"/>
          </p:cNvPicPr>
          <p:nvPr/>
        </p:nvPicPr>
        <p:blipFill>
          <a:blip r:embed="rId3"/>
          <a:stretch>
            <a:fillRect/>
          </a:stretch>
        </p:blipFill>
        <p:spPr>
          <a:xfrm>
            <a:off x="1443024" y="907326"/>
            <a:ext cx="6663722" cy="8356599"/>
          </a:xfrm>
          <a:prstGeom prst="rect">
            <a:avLst/>
          </a:prstGeom>
        </p:spPr>
      </p:pic>
    </p:spTree>
    <p:extLst>
      <p:ext uri="{BB962C8B-B14F-4D97-AF65-F5344CB8AC3E}">
        <p14:creationId xmlns:p14="http://schemas.microsoft.com/office/powerpoint/2010/main" xmlns="" val="1775997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F3060C83-F051-4F0E-ABAD-AA0DFC48B2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xmlns="" id="{83C98ABE-055B-441F-B07E-44F97F083C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564234" y="-380505"/>
            <a:ext cx="2741457" cy="2065483"/>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29FDB030-9B49-4CED-8CCD-4D99382388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1337461" y="633219"/>
            <a:ext cx="968052" cy="968052"/>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xmlns="" id="{3783CA14-24A1-485C-8B30-D6A5D87987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15065223" y="982710"/>
            <a:ext cx="1031208" cy="103120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xmlns="" id="{9A97C86A-04D6-40F7-AE84-31AB43E6A8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14034964" y="0"/>
            <a:ext cx="4253036" cy="2221255"/>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Isosceles Triangle 27">
            <a:extLst>
              <a:ext uri="{FF2B5EF4-FFF2-40B4-BE49-F238E27FC236}">
                <a16:creationId xmlns:a16="http://schemas.microsoft.com/office/drawing/2014/main" xmlns="" id="{FF9F2414-84E8-453E-B1F3-389FDE8192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11964516" y="9173251"/>
            <a:ext cx="2241769" cy="111374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descr="Text, letter&#10;&#10;Description automatically generated">
            <a:extLst>
              <a:ext uri="{FF2B5EF4-FFF2-40B4-BE49-F238E27FC236}">
                <a16:creationId xmlns:a16="http://schemas.microsoft.com/office/drawing/2014/main" xmlns="" id="{3707400F-AB88-44F1-9631-454C724D4459}"/>
              </a:ext>
            </a:extLst>
          </p:cNvPr>
          <p:cNvPicPr>
            <a:picLocks noChangeAspect="1"/>
          </p:cNvPicPr>
          <p:nvPr/>
        </p:nvPicPr>
        <p:blipFill>
          <a:blip r:embed="rId2"/>
          <a:stretch>
            <a:fillRect/>
          </a:stretch>
        </p:blipFill>
        <p:spPr>
          <a:xfrm>
            <a:off x="6052058" y="965200"/>
            <a:ext cx="6183882" cy="8356598"/>
          </a:xfrm>
          <a:prstGeom prst="rect">
            <a:avLst/>
          </a:prstGeom>
          <a:ln>
            <a:noFill/>
          </a:ln>
        </p:spPr>
      </p:pic>
      <p:sp>
        <p:nvSpPr>
          <p:cNvPr id="30" name="Isosceles Triangle 29">
            <a:extLst>
              <a:ext uri="{FF2B5EF4-FFF2-40B4-BE49-F238E27FC236}">
                <a16:creationId xmlns:a16="http://schemas.microsoft.com/office/drawing/2014/main" xmlns="" id="{3ECA69A1-7536-43AC-85EF-C7106179F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11406120" y="9679714"/>
            <a:ext cx="1222354" cy="607286"/>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28619899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xmlns="" id="{16F9E488-0718-4E1E-9D12-26779F6062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xmlns="" id="{09BE6F6B-19BD-443C-8FB0-FA45F13F95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1309257" cy="10286313"/>
          </a:xfrm>
          <a:custGeom>
            <a:avLst/>
            <a:gdLst>
              <a:gd name="connsiteX0" fmla="*/ 0 w 7539505"/>
              <a:gd name="connsiteY0" fmla="*/ 0 h 6857542"/>
              <a:gd name="connsiteX1" fmla="*/ 6392832 w 7539505"/>
              <a:gd name="connsiteY1" fmla="*/ 0 h 6857542"/>
              <a:gd name="connsiteX2" fmla="*/ 6405479 w 7539505"/>
              <a:gd name="connsiteY2" fmla="*/ 31774 h 6857542"/>
              <a:gd name="connsiteX3" fmla="*/ 7460487 w 7539505"/>
              <a:gd name="connsiteY3" fmla="*/ 2682457 h 6857542"/>
              <a:gd name="connsiteX4" fmla="*/ 7460487 w 7539505"/>
              <a:gd name="connsiteY4" fmla="*/ 3752208 h 6857542"/>
              <a:gd name="connsiteX5" fmla="*/ 6302983 w 7539505"/>
              <a:gd name="connsiteY5" fmla="*/ 6660411 h 6857542"/>
              <a:gd name="connsiteX6" fmla="*/ 6224521 w 7539505"/>
              <a:gd name="connsiteY6" fmla="*/ 6857542 h 6857542"/>
              <a:gd name="connsiteX7" fmla="*/ 0 w 7539505"/>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9505" h="6857542">
                <a:moveTo>
                  <a:pt x="0" y="0"/>
                </a:moveTo>
                <a:lnTo>
                  <a:pt x="6392832" y="0"/>
                </a:lnTo>
                <a:lnTo>
                  <a:pt x="6405479" y="31774"/>
                </a:lnTo>
                <a:cubicBezTo>
                  <a:pt x="7460487" y="2682457"/>
                  <a:pt x="7460487" y="2682457"/>
                  <a:pt x="7460487" y="2682457"/>
                </a:cubicBezTo>
                <a:cubicBezTo>
                  <a:pt x="7565845" y="2988100"/>
                  <a:pt x="7565845" y="3446565"/>
                  <a:pt x="7460487" y="3752208"/>
                </a:cubicBezTo>
                <a:cubicBezTo>
                  <a:pt x="6976500" y="4968215"/>
                  <a:pt x="6598385" y="5918220"/>
                  <a:pt x="6302983" y="6660411"/>
                </a:cubicBezTo>
                <a:lnTo>
                  <a:pt x="6224521"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oup 21">
            <a:extLst>
              <a:ext uri="{FF2B5EF4-FFF2-40B4-BE49-F238E27FC236}">
                <a16:creationId xmlns:a16="http://schemas.microsoft.com/office/drawing/2014/main" xmlns="" id="{92AAE609-C327-4952-BB48-254E9015AD8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939767" y="1022442"/>
            <a:ext cx="2343400" cy="1759459"/>
            <a:chOff x="7493121" y="1000124"/>
            <a:chExt cx="1562267" cy="1172973"/>
          </a:xfrm>
        </p:grpSpPr>
        <p:sp>
          <p:nvSpPr>
            <p:cNvPr id="23" name="Freeform 5">
              <a:extLst>
                <a:ext uri="{FF2B5EF4-FFF2-40B4-BE49-F238E27FC236}">
                  <a16:creationId xmlns:a16="http://schemas.microsoft.com/office/drawing/2014/main" xmlns="" id="{94F06CAB-1C7B-4E12-B1B8-5F7067FDAD1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749312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4" name="Freeform 5">
              <a:extLst>
                <a:ext uri="{FF2B5EF4-FFF2-40B4-BE49-F238E27FC236}">
                  <a16:creationId xmlns:a16="http://schemas.microsoft.com/office/drawing/2014/main" xmlns="" id="{48448472-893D-4CE9-9024-B0F79813BF2A}"/>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829322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3" name="TextBox 2">
            <a:extLst>
              <a:ext uri="{FF2B5EF4-FFF2-40B4-BE49-F238E27FC236}">
                <a16:creationId xmlns:a16="http://schemas.microsoft.com/office/drawing/2014/main" xmlns="" id="{1B292F00-773C-4AB6-B9BB-66F34D4EE6A9}"/>
              </a:ext>
            </a:extLst>
          </p:cNvPr>
          <p:cNvSpPr txBox="1"/>
          <p:nvPr/>
        </p:nvSpPr>
        <p:spPr>
          <a:xfrm>
            <a:off x="809121" y="1905010"/>
            <a:ext cx="8767645" cy="6476981"/>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r">
              <a:lnSpc>
                <a:spcPct val="90000"/>
              </a:lnSpc>
              <a:spcBef>
                <a:spcPct val="0"/>
              </a:spcBef>
              <a:spcAft>
                <a:spcPts val="600"/>
              </a:spcAft>
            </a:pPr>
            <a:r>
              <a:rPr lang="en-US" sz="10800" b="1" kern="1200">
                <a:solidFill>
                  <a:schemeClr val="bg1"/>
                </a:solidFill>
                <a:latin typeface="+mj-lt"/>
                <a:ea typeface="+mj-ea"/>
                <a:cs typeface="+mj-cs"/>
              </a:rPr>
              <a:t>Concepts</a:t>
            </a:r>
          </a:p>
        </p:txBody>
      </p:sp>
      <p:sp>
        <p:nvSpPr>
          <p:cNvPr id="2" name="TextBox 1">
            <a:extLst>
              <a:ext uri="{FF2B5EF4-FFF2-40B4-BE49-F238E27FC236}">
                <a16:creationId xmlns:a16="http://schemas.microsoft.com/office/drawing/2014/main" xmlns="" id="{09E8DA6A-013E-4521-82EF-07289839838C}"/>
              </a:ext>
            </a:extLst>
          </p:cNvPr>
          <p:cNvSpPr txBox="1"/>
          <p:nvPr/>
        </p:nvSpPr>
        <p:spPr>
          <a:xfrm>
            <a:off x="12040565" y="4770216"/>
            <a:ext cx="4450465"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3200">
                <a:cs typeface="Calibri"/>
              </a:rPr>
              <a:t>CENTER OF GRAVITY</a:t>
            </a:r>
            <a:endParaRPr lang="en-US"/>
          </a:p>
          <a:p>
            <a:endParaRPr lang="en-US" sz="3200">
              <a:cs typeface="Calibri"/>
            </a:endParaRPr>
          </a:p>
          <a:p>
            <a:endParaRPr lang="en-US" sz="3200">
              <a:cs typeface="Calibri"/>
            </a:endParaRPr>
          </a:p>
          <a:p>
            <a:endParaRPr lang="en-US" sz="3200">
              <a:cs typeface="Calibri"/>
            </a:endParaRPr>
          </a:p>
        </p:txBody>
      </p:sp>
    </p:spTree>
    <p:extLst>
      <p:ext uri="{BB962C8B-B14F-4D97-AF65-F5344CB8AC3E}">
        <p14:creationId xmlns:p14="http://schemas.microsoft.com/office/powerpoint/2010/main" xmlns="" val="20130461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3">
            <a:extLst>
              <a:ext uri="{FF2B5EF4-FFF2-40B4-BE49-F238E27FC236}">
                <a16:creationId xmlns:a16="http://schemas.microsoft.com/office/drawing/2014/main" xmlns="" id="{33CD251C-A887-4D2F-925B-FC09719853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5">
            <a:extLst>
              <a:ext uri="{FF2B5EF4-FFF2-40B4-BE49-F238E27FC236}">
                <a16:creationId xmlns:a16="http://schemas.microsoft.com/office/drawing/2014/main" xmlns="" id="{B19D093C-27FB-4032-B282-42C4563F2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7041822"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27">
            <a:extLst>
              <a:ext uri="{FF2B5EF4-FFF2-40B4-BE49-F238E27FC236}">
                <a16:creationId xmlns:a16="http://schemas.microsoft.com/office/drawing/2014/main" xmlns="" id="{35EE815E-1BD3-4777-B652-6D98825BF66B}"/>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50935" y="1022442"/>
            <a:ext cx="1692574" cy="1270809"/>
            <a:chOff x="668003" y="1684057"/>
            <a:chExt cx="1128382" cy="847206"/>
          </a:xfrm>
        </p:grpSpPr>
        <p:sp>
          <p:nvSpPr>
            <p:cNvPr id="35" name="Freeform 5">
              <a:extLst>
                <a:ext uri="{FF2B5EF4-FFF2-40B4-BE49-F238E27FC236}">
                  <a16:creationId xmlns:a16="http://schemas.microsoft.com/office/drawing/2014/main" xmlns="" id="{E6692982-4A7D-4392-87CD-F0CD4B027DD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6" name="Freeform 5">
              <a:extLst>
                <a:ext uri="{FF2B5EF4-FFF2-40B4-BE49-F238E27FC236}">
                  <a16:creationId xmlns:a16="http://schemas.microsoft.com/office/drawing/2014/main" xmlns="" id="{196485F7-F277-4123-AC53-98EA4C858774}"/>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TextBox 2">
            <a:extLst>
              <a:ext uri="{FF2B5EF4-FFF2-40B4-BE49-F238E27FC236}">
                <a16:creationId xmlns:a16="http://schemas.microsoft.com/office/drawing/2014/main" xmlns="" id="{51BBA550-10D0-4E5C-A208-56E431735805}"/>
              </a:ext>
            </a:extLst>
          </p:cNvPr>
          <p:cNvSpPr txBox="1"/>
          <p:nvPr/>
        </p:nvSpPr>
        <p:spPr>
          <a:xfrm>
            <a:off x="1150935" y="5484198"/>
            <a:ext cx="5296909" cy="26857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7200" kern="1200">
                <a:solidFill>
                  <a:schemeClr val="bg1"/>
                </a:solidFill>
                <a:latin typeface="+mj-lt"/>
                <a:ea typeface="+mj-ea"/>
                <a:cs typeface="+mj-cs"/>
              </a:rPr>
              <a:t>MATLAB CODE</a:t>
            </a:r>
          </a:p>
        </p:txBody>
      </p:sp>
      <p:sp>
        <p:nvSpPr>
          <p:cNvPr id="2" name="TextBox 1">
            <a:extLst>
              <a:ext uri="{FF2B5EF4-FFF2-40B4-BE49-F238E27FC236}">
                <a16:creationId xmlns:a16="http://schemas.microsoft.com/office/drawing/2014/main" xmlns="" id="{AF2DAAE1-B717-4920-A724-48955250197C}"/>
              </a:ext>
            </a:extLst>
          </p:cNvPr>
          <p:cNvSpPr txBox="1"/>
          <p:nvPr/>
        </p:nvSpPr>
        <p:spPr>
          <a:xfrm>
            <a:off x="9306046" y="406126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4" name="TextBox 3">
            <a:extLst>
              <a:ext uri="{FF2B5EF4-FFF2-40B4-BE49-F238E27FC236}">
                <a16:creationId xmlns:a16="http://schemas.microsoft.com/office/drawing/2014/main" xmlns="" id="{1FE83592-1076-4078-B60C-89E525C0F9D2}"/>
              </a:ext>
            </a:extLst>
          </p:cNvPr>
          <p:cNvSpPr txBox="1"/>
          <p:nvPr/>
        </p:nvSpPr>
        <p:spPr>
          <a:xfrm>
            <a:off x="7323881" y="82470"/>
            <a:ext cx="10512705" cy="105567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a:ea typeface="+mn-lt"/>
                <a:cs typeface="+mn-lt"/>
              </a:rPr>
              <a:t>%User inputs</a:t>
            </a:r>
          </a:p>
          <a:p>
            <a:r>
              <a:rPr lang="en-GB" sz="2000">
                <a:ea typeface="+mn-lt"/>
                <a:cs typeface="+mn-lt"/>
              </a:rPr>
              <a:t>choice = input('Reference Origin: ',"s");</a:t>
            </a:r>
            <a:endParaRPr lang="en-US" sz="2000">
              <a:ea typeface="+mn-lt"/>
              <a:cs typeface="+mn-lt"/>
            </a:endParaRPr>
          </a:p>
          <a:p>
            <a:r>
              <a:rPr lang="en-GB" sz="2000">
                <a:ea typeface="+mn-lt"/>
                <a:cs typeface="+mn-lt"/>
              </a:rPr>
              <a:t>l1 = input('l1 = ');</a:t>
            </a:r>
            <a:endParaRPr lang="en-US" sz="2000">
              <a:ea typeface="+mn-lt"/>
              <a:cs typeface="+mn-lt"/>
            </a:endParaRPr>
          </a:p>
          <a:p>
            <a:r>
              <a:rPr lang="en-GB" sz="2000">
                <a:ea typeface="+mn-lt"/>
                <a:cs typeface="+mn-lt"/>
              </a:rPr>
              <a:t>b1 = input('b1 = ');</a:t>
            </a:r>
            <a:endParaRPr lang="en-US" sz="2000">
              <a:ea typeface="+mn-lt"/>
              <a:cs typeface="+mn-lt"/>
            </a:endParaRPr>
          </a:p>
          <a:p>
            <a:r>
              <a:rPr lang="en-GB" sz="2000">
                <a:ea typeface="+mn-lt"/>
                <a:cs typeface="+mn-lt"/>
              </a:rPr>
              <a:t>l2 = input('l2 = ');</a:t>
            </a:r>
            <a:endParaRPr lang="en-US" sz="2000">
              <a:ea typeface="+mn-lt"/>
              <a:cs typeface="+mn-lt"/>
            </a:endParaRPr>
          </a:p>
          <a:p>
            <a:r>
              <a:rPr lang="en-GB" sz="2000">
                <a:ea typeface="+mn-lt"/>
                <a:cs typeface="+mn-lt"/>
              </a:rPr>
              <a:t>b2 = input('b2 = ');</a:t>
            </a:r>
            <a:endParaRPr lang="en-US" sz="2000">
              <a:ea typeface="+mn-lt"/>
              <a:cs typeface="+mn-lt"/>
            </a:endParaRPr>
          </a:p>
          <a:p>
            <a:r>
              <a:rPr lang="en-GB" sz="2000">
                <a:ea typeface="+mn-lt"/>
                <a:cs typeface="+mn-lt"/>
              </a:rPr>
              <a:t>l3 = input('l3 = ');</a:t>
            </a:r>
            <a:endParaRPr lang="en-US" sz="2000">
              <a:ea typeface="+mn-lt"/>
              <a:cs typeface="+mn-lt"/>
            </a:endParaRPr>
          </a:p>
          <a:p>
            <a:r>
              <a:rPr lang="en-GB" sz="2000">
                <a:ea typeface="+mn-lt"/>
                <a:cs typeface="+mn-lt"/>
              </a:rPr>
              <a:t>b3 = input('b3 = ');</a:t>
            </a:r>
            <a:endParaRPr lang="en-US" sz="2000">
              <a:ea typeface="+mn-lt"/>
              <a:cs typeface="+mn-lt"/>
            </a:endParaRPr>
          </a:p>
          <a:p>
            <a:r>
              <a:rPr lang="en-GB" sz="2000">
                <a:ea typeface="+mn-lt"/>
                <a:cs typeface="+mn-lt"/>
              </a:rPr>
              <a:t>A1 = l1*b1;</a:t>
            </a:r>
            <a:endParaRPr lang="en-US" sz="2000">
              <a:ea typeface="+mn-lt"/>
              <a:cs typeface="+mn-lt"/>
            </a:endParaRPr>
          </a:p>
          <a:p>
            <a:r>
              <a:rPr lang="en-GB" sz="2000">
                <a:ea typeface="+mn-lt"/>
                <a:cs typeface="+mn-lt"/>
              </a:rPr>
              <a:t>A2 = l2*b2;</a:t>
            </a:r>
            <a:endParaRPr lang="en-US" sz="2000">
              <a:ea typeface="+mn-lt"/>
              <a:cs typeface="+mn-lt"/>
            </a:endParaRPr>
          </a:p>
          <a:p>
            <a:r>
              <a:rPr lang="en-GB" sz="2000">
                <a:ea typeface="+mn-lt"/>
                <a:cs typeface="+mn-lt"/>
              </a:rPr>
              <a:t>A3 = l3*b3;</a:t>
            </a:r>
            <a:endParaRPr lang="en-US" sz="2000">
              <a:ea typeface="+mn-lt"/>
              <a:cs typeface="+mn-lt"/>
            </a:endParaRPr>
          </a:p>
          <a:p>
            <a:r>
              <a:rPr lang="en-GB" sz="2000">
                <a:ea typeface="+mn-lt"/>
                <a:cs typeface="+mn-lt"/>
              </a:rPr>
              <a:t>A = A1+A2+A3;</a:t>
            </a:r>
            <a:endParaRPr lang="en-US" sz="2000">
              <a:ea typeface="+mn-lt"/>
              <a:cs typeface="+mn-lt"/>
            </a:endParaRPr>
          </a:p>
          <a:p>
            <a:endParaRPr lang="en-US" sz="2000">
              <a:ea typeface="+mn-lt"/>
              <a:cs typeface="+mn-lt"/>
            </a:endParaRPr>
          </a:p>
          <a:p>
            <a:endParaRPr lang="en-US" sz="2000">
              <a:ea typeface="+mn-lt"/>
              <a:cs typeface="+mn-lt"/>
            </a:endParaRPr>
          </a:p>
          <a:p>
            <a:r>
              <a:rPr lang="en-GB" sz="2000">
                <a:ea typeface="+mn-lt"/>
                <a:cs typeface="+mn-lt"/>
              </a:rPr>
              <a:t>%C</a:t>
            </a:r>
            <a:endParaRPr lang="en-US" sz="2000">
              <a:ea typeface="+mn-lt"/>
              <a:cs typeface="+mn-lt"/>
            </a:endParaRPr>
          </a:p>
          <a:p>
            <a:r>
              <a:rPr lang="en-GB" sz="2000">
                <a:ea typeface="+mn-lt"/>
                <a:cs typeface="+mn-lt"/>
              </a:rPr>
              <a:t>if(choice == 'C'||choice == 'c'),</a:t>
            </a:r>
            <a:endParaRPr lang="en-US" sz="2000">
              <a:ea typeface="+mn-lt"/>
              <a:cs typeface="+mn-lt"/>
            </a:endParaRPr>
          </a:p>
          <a:p>
            <a:r>
              <a:rPr lang="en-GB" sz="2000">
                <a:ea typeface="+mn-lt"/>
                <a:cs typeface="+mn-lt"/>
              </a:rPr>
              <a:t>x1 = b1/2;</a:t>
            </a:r>
            <a:endParaRPr lang="en-US" sz="2000">
              <a:ea typeface="+mn-lt"/>
              <a:cs typeface="+mn-lt"/>
            </a:endParaRPr>
          </a:p>
          <a:p>
            <a:r>
              <a:rPr lang="en-GB" sz="2000">
                <a:ea typeface="+mn-lt"/>
                <a:cs typeface="+mn-lt"/>
              </a:rPr>
              <a:t>x2 = l2/2;</a:t>
            </a:r>
            <a:endParaRPr lang="en-US" sz="2000">
              <a:ea typeface="+mn-lt"/>
              <a:cs typeface="+mn-lt"/>
            </a:endParaRPr>
          </a:p>
          <a:p>
            <a:r>
              <a:rPr lang="en-GB" sz="2000">
                <a:ea typeface="+mn-lt"/>
                <a:cs typeface="+mn-lt"/>
              </a:rPr>
              <a:t>x3 = l3/2;</a:t>
            </a:r>
            <a:endParaRPr lang="en-US" sz="2000">
              <a:ea typeface="+mn-lt"/>
              <a:cs typeface="+mn-lt"/>
            </a:endParaRPr>
          </a:p>
          <a:p>
            <a:r>
              <a:rPr lang="en-GB" sz="2000">
                <a:ea typeface="+mn-lt"/>
                <a:cs typeface="+mn-lt"/>
              </a:rPr>
              <a:t>y1 = (l1/2)+b3;</a:t>
            </a:r>
            <a:endParaRPr lang="en-US" sz="2000">
              <a:ea typeface="+mn-lt"/>
              <a:cs typeface="+mn-lt"/>
            </a:endParaRPr>
          </a:p>
          <a:p>
            <a:r>
              <a:rPr lang="en-GB" sz="2000">
                <a:ea typeface="+mn-lt"/>
                <a:cs typeface="+mn-lt"/>
              </a:rPr>
              <a:t>y2 = (b2/2)+l1+b3;</a:t>
            </a:r>
            <a:endParaRPr lang="en-US" sz="2000">
              <a:ea typeface="+mn-lt"/>
              <a:cs typeface="+mn-lt"/>
            </a:endParaRPr>
          </a:p>
          <a:p>
            <a:r>
              <a:rPr lang="en-GB" sz="2000">
                <a:ea typeface="+mn-lt"/>
                <a:cs typeface="+mn-lt"/>
              </a:rPr>
              <a:t>y3 = b3/2;</a:t>
            </a:r>
            <a:endParaRPr lang="en-US" sz="2000">
              <a:ea typeface="+mn-lt"/>
              <a:cs typeface="+mn-lt"/>
            </a:endParaRPr>
          </a:p>
          <a:p>
            <a:endParaRPr lang="en-US" sz="2000">
              <a:ea typeface="+mn-lt"/>
              <a:cs typeface="+mn-lt"/>
            </a:endParaRPr>
          </a:p>
          <a:p>
            <a:endParaRPr lang="en-US" sz="2000">
              <a:ea typeface="+mn-lt"/>
              <a:cs typeface="+mn-lt"/>
            </a:endParaRPr>
          </a:p>
          <a:p>
            <a:r>
              <a:rPr lang="en-GB" sz="2000">
                <a:ea typeface="+mn-lt"/>
                <a:cs typeface="+mn-lt"/>
              </a:rPr>
              <a:t>% A</a:t>
            </a:r>
            <a:endParaRPr lang="en-US" sz="2000">
              <a:ea typeface="+mn-lt"/>
              <a:cs typeface="+mn-lt"/>
            </a:endParaRPr>
          </a:p>
          <a:p>
            <a:r>
              <a:rPr lang="en-GB" sz="2000">
                <a:ea typeface="+mn-lt"/>
                <a:cs typeface="+mn-lt"/>
              </a:rPr>
              <a:t>elseif(choice=='A'||choice=='a'),</a:t>
            </a:r>
            <a:endParaRPr lang="en-US" sz="2000">
              <a:ea typeface="+mn-lt"/>
              <a:cs typeface="+mn-lt"/>
            </a:endParaRPr>
          </a:p>
          <a:p>
            <a:r>
              <a:rPr lang="en-GB" sz="2000">
                <a:ea typeface="+mn-lt"/>
                <a:cs typeface="+mn-lt"/>
              </a:rPr>
              <a:t>x1 = b1/2;</a:t>
            </a:r>
            <a:endParaRPr lang="en-US" sz="2000">
              <a:ea typeface="+mn-lt"/>
              <a:cs typeface="+mn-lt"/>
            </a:endParaRPr>
          </a:p>
          <a:p>
            <a:r>
              <a:rPr lang="en-GB" sz="2000">
                <a:ea typeface="+mn-lt"/>
                <a:cs typeface="+mn-lt"/>
              </a:rPr>
              <a:t>x2 = l2/2;</a:t>
            </a:r>
            <a:endParaRPr lang="en-US" sz="2000">
              <a:ea typeface="+mn-lt"/>
              <a:cs typeface="+mn-lt"/>
            </a:endParaRPr>
          </a:p>
          <a:p>
            <a:r>
              <a:rPr lang="en-GB" sz="2000">
                <a:ea typeface="+mn-lt"/>
                <a:cs typeface="+mn-lt"/>
              </a:rPr>
              <a:t>x3 = l3/2;</a:t>
            </a:r>
            <a:endParaRPr lang="en-US" sz="2000">
              <a:ea typeface="+mn-lt"/>
              <a:cs typeface="+mn-lt"/>
            </a:endParaRPr>
          </a:p>
          <a:p>
            <a:r>
              <a:rPr lang="en-GB" sz="2000">
                <a:ea typeface="+mn-lt"/>
                <a:cs typeface="+mn-lt"/>
              </a:rPr>
              <a:t>y1 = -((l1/2)+b2);</a:t>
            </a:r>
            <a:endParaRPr lang="en-US" sz="2000">
              <a:ea typeface="+mn-lt"/>
              <a:cs typeface="+mn-lt"/>
            </a:endParaRPr>
          </a:p>
          <a:p>
            <a:r>
              <a:rPr lang="en-GB" sz="2000">
                <a:ea typeface="+mn-lt"/>
                <a:cs typeface="+mn-lt"/>
              </a:rPr>
              <a:t>y2 = -(b2/2);</a:t>
            </a:r>
            <a:endParaRPr lang="en-US" sz="2000">
              <a:ea typeface="+mn-lt"/>
              <a:cs typeface="+mn-lt"/>
            </a:endParaRPr>
          </a:p>
          <a:p>
            <a:r>
              <a:rPr lang="en-GB" sz="2000">
                <a:ea typeface="+mn-lt"/>
                <a:cs typeface="+mn-lt"/>
              </a:rPr>
              <a:t>y3 = -((b3/2)+l1+b2);</a:t>
            </a:r>
            <a:endParaRPr lang="en-US" sz="2000">
              <a:ea typeface="+mn-lt"/>
              <a:cs typeface="+mn-lt"/>
            </a:endParaRPr>
          </a:p>
          <a:p>
            <a:endParaRPr lang="en-US" sz="2000">
              <a:ea typeface="+mn-lt"/>
              <a:cs typeface="+mn-lt"/>
            </a:endParaRPr>
          </a:p>
          <a:p>
            <a:endParaRPr lang="en-US" sz="2000">
              <a:ea typeface="+mn-lt"/>
              <a:cs typeface="+mn-lt"/>
            </a:endParaRPr>
          </a:p>
        </p:txBody>
      </p:sp>
    </p:spTree>
    <p:extLst>
      <p:ext uri="{BB962C8B-B14F-4D97-AF65-F5344CB8AC3E}">
        <p14:creationId xmlns:p14="http://schemas.microsoft.com/office/powerpoint/2010/main" xmlns="" val="6855393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36" name="Rectangle 23">
            <a:extLst>
              <a:ext uri="{FF2B5EF4-FFF2-40B4-BE49-F238E27FC236}">
                <a16:creationId xmlns:a16="http://schemas.microsoft.com/office/drawing/2014/main" xmlns="" id="{8537B233-9CDD-4A90-AABB-A8963DEE4FB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extBox 1">
            <a:extLst>
              <a:ext uri="{FF2B5EF4-FFF2-40B4-BE49-F238E27FC236}">
                <a16:creationId xmlns:a16="http://schemas.microsoft.com/office/drawing/2014/main" xmlns="" id="{05C38C53-95A8-4F61-A2FE-3445099623E0}"/>
              </a:ext>
            </a:extLst>
          </p:cNvPr>
          <p:cNvSpPr txBox="1"/>
          <p:nvPr/>
        </p:nvSpPr>
        <p:spPr>
          <a:xfrm>
            <a:off x="1293187" y="1227685"/>
            <a:ext cx="4983475" cy="4463814"/>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6600" u="sng">
                <a:latin typeface="+mj-lt"/>
                <a:ea typeface="+mj-ea"/>
                <a:cs typeface="Calibri"/>
              </a:rPr>
              <a:t>MATLAB CODE</a:t>
            </a:r>
            <a:endParaRPr lang="en-US" sz="6600" u="sng" kern="1200">
              <a:latin typeface="+mj-lt"/>
              <a:ea typeface="+mj-ea"/>
              <a:cs typeface="Calibri"/>
            </a:endParaRPr>
          </a:p>
        </p:txBody>
      </p:sp>
      <p:cxnSp>
        <p:nvCxnSpPr>
          <p:cNvPr id="37" name="Straight Connector 25">
            <a:extLst>
              <a:ext uri="{FF2B5EF4-FFF2-40B4-BE49-F238E27FC236}">
                <a16:creationId xmlns:a16="http://schemas.microsoft.com/office/drawing/2014/main" xmlns="" id="{040575EE-C594-4566-BC00-663004E52AB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45349" y="2125980"/>
            <a:ext cx="0" cy="603504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xmlns="" id="{07DD7A11-F690-4C4D-B580-1FF2BC94BBEC}"/>
              </a:ext>
            </a:extLst>
          </p:cNvPr>
          <p:cNvSpPr txBox="1"/>
          <p:nvPr/>
        </p:nvSpPr>
        <p:spPr>
          <a:xfrm>
            <a:off x="7772400" y="-4341"/>
            <a:ext cx="6186668" cy="109106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900">
                <a:cs typeface="Calibri"/>
              </a:rPr>
              <a:t>%B</a:t>
            </a:r>
            <a:endParaRPr lang="en-US" sz="1900">
              <a:ea typeface="+mn-lt"/>
              <a:cs typeface="+mn-lt"/>
            </a:endParaRPr>
          </a:p>
          <a:p>
            <a:r>
              <a:rPr lang="en-GB" sz="1900">
                <a:cs typeface="Calibri"/>
              </a:rPr>
              <a:t>elseif(choice=='B'||choice=='b'),</a:t>
            </a:r>
            <a:endParaRPr lang="en-US" sz="1900">
              <a:ea typeface="+mn-lt"/>
              <a:cs typeface="+mn-lt"/>
            </a:endParaRPr>
          </a:p>
          <a:p>
            <a:r>
              <a:rPr lang="en-GB" sz="1900">
                <a:cs typeface="Calibri"/>
              </a:rPr>
              <a:t>x1 = -(l2-(b1/2));</a:t>
            </a:r>
            <a:endParaRPr lang="en-US" sz="1900">
              <a:ea typeface="+mn-lt"/>
              <a:cs typeface="+mn-lt"/>
            </a:endParaRPr>
          </a:p>
          <a:p>
            <a:r>
              <a:rPr lang="en-GB" sz="1900">
                <a:cs typeface="Calibri"/>
              </a:rPr>
              <a:t>x2 = -(l2/2);</a:t>
            </a:r>
            <a:endParaRPr lang="en-US" sz="1900">
              <a:ea typeface="+mn-lt"/>
              <a:cs typeface="+mn-lt"/>
            </a:endParaRPr>
          </a:p>
          <a:p>
            <a:r>
              <a:rPr lang="en-GB" sz="1900">
                <a:cs typeface="Calibri"/>
              </a:rPr>
              <a:t>x3 = -(l2-(l3/2));</a:t>
            </a:r>
            <a:endParaRPr lang="en-US" sz="1900">
              <a:ea typeface="+mn-lt"/>
              <a:cs typeface="+mn-lt"/>
            </a:endParaRPr>
          </a:p>
          <a:p>
            <a:r>
              <a:rPr lang="en-GB" sz="1900">
                <a:cs typeface="Calibri"/>
              </a:rPr>
              <a:t>y1 = -(b2 + (l1/2));</a:t>
            </a:r>
            <a:endParaRPr lang="en-US" sz="1900">
              <a:ea typeface="+mn-lt"/>
              <a:cs typeface="+mn-lt"/>
            </a:endParaRPr>
          </a:p>
          <a:p>
            <a:r>
              <a:rPr lang="en-GB" sz="1900">
                <a:cs typeface="Calibri"/>
              </a:rPr>
              <a:t>y2 = -(b2/2);</a:t>
            </a:r>
            <a:endParaRPr lang="en-US" sz="1900">
              <a:ea typeface="+mn-lt"/>
              <a:cs typeface="+mn-lt"/>
            </a:endParaRPr>
          </a:p>
          <a:p>
            <a:r>
              <a:rPr lang="en-GB" sz="1900">
                <a:cs typeface="Calibri"/>
              </a:rPr>
              <a:t>y3 = -(b2 + l1 +(b3/2));</a:t>
            </a:r>
            <a:endParaRPr lang="en-US" sz="1900">
              <a:ea typeface="+mn-lt"/>
              <a:cs typeface="+mn-lt"/>
            </a:endParaRPr>
          </a:p>
          <a:p>
            <a:endParaRPr lang="en-US" sz="1900">
              <a:ea typeface="+mn-lt"/>
              <a:cs typeface="+mn-lt"/>
            </a:endParaRPr>
          </a:p>
          <a:p>
            <a:r>
              <a:rPr lang="en-GB" sz="1900">
                <a:cs typeface="Calibri"/>
              </a:rPr>
              <a:t>%D</a:t>
            </a:r>
            <a:endParaRPr lang="en-US" sz="1900">
              <a:ea typeface="+mn-lt"/>
              <a:cs typeface="+mn-lt"/>
            </a:endParaRPr>
          </a:p>
          <a:p>
            <a:r>
              <a:rPr lang="en-GB" sz="1900">
                <a:cs typeface="Calibri"/>
              </a:rPr>
              <a:t>elseif(choice=='D'||choice=='d'),</a:t>
            </a:r>
            <a:endParaRPr lang="en-US" sz="1900">
              <a:ea typeface="+mn-lt"/>
              <a:cs typeface="+mn-lt"/>
            </a:endParaRPr>
          </a:p>
          <a:p>
            <a:r>
              <a:rPr lang="en-GB" sz="1900">
                <a:cs typeface="Calibri"/>
              </a:rPr>
              <a:t>x1 = -(l3 - (b1/2));</a:t>
            </a:r>
            <a:endParaRPr lang="en-US" sz="1900">
              <a:ea typeface="+mn-lt"/>
              <a:cs typeface="+mn-lt"/>
            </a:endParaRPr>
          </a:p>
          <a:p>
            <a:r>
              <a:rPr lang="en-GB" sz="1900">
                <a:cs typeface="Calibri"/>
              </a:rPr>
              <a:t>x2 = -(l3-(l2/2));</a:t>
            </a:r>
            <a:endParaRPr lang="en-US" sz="1900">
              <a:ea typeface="+mn-lt"/>
              <a:cs typeface="+mn-lt"/>
            </a:endParaRPr>
          </a:p>
          <a:p>
            <a:r>
              <a:rPr lang="en-GB" sz="1900">
                <a:cs typeface="Calibri"/>
              </a:rPr>
              <a:t>x3 = -(l3/2);</a:t>
            </a:r>
            <a:endParaRPr lang="en-US" sz="1900">
              <a:ea typeface="+mn-lt"/>
              <a:cs typeface="+mn-lt"/>
            </a:endParaRPr>
          </a:p>
          <a:p>
            <a:r>
              <a:rPr lang="en-GB" sz="1900">
                <a:cs typeface="Calibri"/>
              </a:rPr>
              <a:t>y1 = b3 + (l1/2);</a:t>
            </a:r>
            <a:endParaRPr lang="en-US" sz="1900">
              <a:ea typeface="+mn-lt"/>
              <a:cs typeface="+mn-lt"/>
            </a:endParaRPr>
          </a:p>
          <a:p>
            <a:r>
              <a:rPr lang="en-GB" sz="1900">
                <a:cs typeface="Calibri"/>
              </a:rPr>
              <a:t>y2 = b3+l1+(b2/2);</a:t>
            </a:r>
            <a:endParaRPr lang="en-US" sz="1900">
              <a:ea typeface="+mn-lt"/>
              <a:cs typeface="+mn-lt"/>
            </a:endParaRPr>
          </a:p>
          <a:p>
            <a:r>
              <a:rPr lang="en-GB" sz="1900">
                <a:cs typeface="Calibri"/>
              </a:rPr>
              <a:t>y3 = b3/2;</a:t>
            </a:r>
            <a:endParaRPr lang="en-US" sz="1900">
              <a:ea typeface="+mn-lt"/>
              <a:cs typeface="+mn-lt"/>
            </a:endParaRPr>
          </a:p>
          <a:p>
            <a:endParaRPr lang="en-US" sz="1900">
              <a:ea typeface="+mn-lt"/>
              <a:cs typeface="+mn-lt"/>
            </a:endParaRPr>
          </a:p>
          <a:p>
            <a:r>
              <a:rPr lang="en-GB" sz="1900">
                <a:cs typeface="Calibri"/>
              </a:rPr>
              <a:t>%F</a:t>
            </a:r>
            <a:endParaRPr lang="en-US" sz="1900">
              <a:ea typeface="+mn-lt"/>
              <a:cs typeface="+mn-lt"/>
            </a:endParaRPr>
          </a:p>
          <a:p>
            <a:r>
              <a:rPr lang="en-GB" sz="1900">
                <a:cs typeface="Calibri"/>
              </a:rPr>
              <a:t>elseif(choice=='F'||choice=='f'),</a:t>
            </a:r>
            <a:endParaRPr lang="en-US" sz="1900">
              <a:ea typeface="+mn-lt"/>
              <a:cs typeface="+mn-lt"/>
            </a:endParaRPr>
          </a:p>
          <a:p>
            <a:r>
              <a:rPr lang="en-GB" sz="1900">
                <a:cs typeface="Calibri"/>
              </a:rPr>
              <a:t>x1 = -(l2-(b1/2));</a:t>
            </a:r>
            <a:endParaRPr lang="en-US" sz="1900">
              <a:ea typeface="+mn-lt"/>
              <a:cs typeface="+mn-lt"/>
            </a:endParaRPr>
          </a:p>
          <a:p>
            <a:r>
              <a:rPr lang="en-GB" sz="1900">
                <a:cs typeface="Calibri"/>
              </a:rPr>
              <a:t>x2 = -(l2/2);</a:t>
            </a:r>
            <a:endParaRPr lang="en-US" sz="1900">
              <a:ea typeface="+mn-lt"/>
              <a:cs typeface="+mn-lt"/>
            </a:endParaRPr>
          </a:p>
          <a:p>
            <a:r>
              <a:rPr lang="en-GB" sz="1900">
                <a:cs typeface="Calibri"/>
              </a:rPr>
              <a:t>x3 = -(l2 - (l3/2));</a:t>
            </a:r>
            <a:endParaRPr lang="en-US" sz="1900">
              <a:ea typeface="+mn-lt"/>
              <a:cs typeface="+mn-lt"/>
            </a:endParaRPr>
          </a:p>
          <a:p>
            <a:r>
              <a:rPr lang="en-GB" sz="1900">
                <a:cs typeface="Calibri"/>
              </a:rPr>
              <a:t>y1 = -(l1/2);</a:t>
            </a:r>
            <a:endParaRPr lang="en-US" sz="1900">
              <a:ea typeface="+mn-lt"/>
              <a:cs typeface="+mn-lt"/>
            </a:endParaRPr>
          </a:p>
          <a:p>
            <a:r>
              <a:rPr lang="en-GB" sz="1900">
                <a:cs typeface="Calibri"/>
              </a:rPr>
              <a:t>y2 = b2/2;</a:t>
            </a:r>
            <a:endParaRPr lang="en-US" sz="1900">
              <a:ea typeface="+mn-lt"/>
              <a:cs typeface="+mn-lt"/>
            </a:endParaRPr>
          </a:p>
          <a:p>
            <a:r>
              <a:rPr lang="en-GB" sz="1900">
                <a:cs typeface="Calibri"/>
              </a:rPr>
              <a:t>y3 = -(l1 + (b3/2));</a:t>
            </a:r>
            <a:endParaRPr lang="en-US" sz="1900">
              <a:ea typeface="+mn-lt"/>
              <a:cs typeface="+mn-lt"/>
            </a:endParaRPr>
          </a:p>
          <a:p>
            <a:endParaRPr lang="en-US" sz="1900">
              <a:ea typeface="+mn-lt"/>
              <a:cs typeface="+mn-lt"/>
            </a:endParaRPr>
          </a:p>
          <a:p>
            <a:r>
              <a:rPr lang="en-GB" sz="1900">
                <a:cs typeface="Calibri"/>
              </a:rPr>
              <a:t>%H</a:t>
            </a:r>
            <a:endParaRPr lang="en-US" sz="1900">
              <a:ea typeface="+mn-lt"/>
              <a:cs typeface="+mn-lt"/>
            </a:endParaRPr>
          </a:p>
          <a:p>
            <a:r>
              <a:rPr lang="en-GB" sz="1900">
                <a:cs typeface="Calibri"/>
              </a:rPr>
              <a:t>elseif(choice=='H'||choice=='h'),</a:t>
            </a:r>
            <a:endParaRPr lang="en-US" sz="1900">
              <a:ea typeface="+mn-lt"/>
              <a:cs typeface="+mn-lt"/>
            </a:endParaRPr>
          </a:p>
          <a:p>
            <a:r>
              <a:rPr lang="en-GB" sz="1900">
                <a:cs typeface="Calibri"/>
              </a:rPr>
              <a:t>x1 = -(l3 - (b1/2));</a:t>
            </a:r>
            <a:endParaRPr lang="en-US" sz="1900">
              <a:ea typeface="+mn-lt"/>
              <a:cs typeface="+mn-lt"/>
            </a:endParaRPr>
          </a:p>
          <a:p>
            <a:r>
              <a:rPr lang="en-GB" sz="1900">
                <a:cs typeface="Calibri"/>
              </a:rPr>
              <a:t>x2 = -(l3 - (l2/2));</a:t>
            </a:r>
            <a:endParaRPr lang="en-US" sz="1900">
              <a:ea typeface="+mn-lt"/>
              <a:cs typeface="+mn-lt"/>
            </a:endParaRPr>
          </a:p>
          <a:p>
            <a:r>
              <a:rPr lang="en-GB" sz="1900">
                <a:cs typeface="Calibri"/>
              </a:rPr>
              <a:t>x3 = -(l3/2);</a:t>
            </a:r>
            <a:endParaRPr lang="en-US" sz="1900">
              <a:ea typeface="+mn-lt"/>
              <a:cs typeface="+mn-lt"/>
            </a:endParaRPr>
          </a:p>
          <a:p>
            <a:r>
              <a:rPr lang="en-GB" sz="1900">
                <a:cs typeface="Calibri"/>
              </a:rPr>
              <a:t>y1 = l1/2;</a:t>
            </a:r>
            <a:endParaRPr lang="en-US" sz="1900">
              <a:ea typeface="+mn-lt"/>
              <a:cs typeface="+mn-lt"/>
            </a:endParaRPr>
          </a:p>
          <a:p>
            <a:r>
              <a:rPr lang="en-GB" sz="1900">
                <a:cs typeface="Calibri"/>
              </a:rPr>
              <a:t>y2 = l1 + (b2/2);</a:t>
            </a:r>
            <a:endParaRPr lang="en-US" sz="1900">
              <a:ea typeface="+mn-lt"/>
              <a:cs typeface="+mn-lt"/>
            </a:endParaRPr>
          </a:p>
          <a:p>
            <a:r>
              <a:rPr lang="en-GB" sz="1900">
                <a:cs typeface="Calibri"/>
              </a:rPr>
              <a:t>y3 = -(b3/2);</a:t>
            </a:r>
            <a:endParaRPr lang="en-US" sz="1900">
              <a:ea typeface="+mn-lt"/>
              <a:cs typeface="+mn-lt"/>
            </a:endParaRPr>
          </a:p>
          <a:p>
            <a:endParaRPr lang="en-US" sz="1900">
              <a:ea typeface="+mn-lt"/>
              <a:cs typeface="+mn-lt"/>
            </a:endParaRPr>
          </a:p>
          <a:p>
            <a:endParaRPr lang="en-US" sz="1900">
              <a:ea typeface="+mn-lt"/>
              <a:cs typeface="+mn-lt"/>
            </a:endParaRPr>
          </a:p>
        </p:txBody>
      </p:sp>
    </p:spTree>
    <p:extLst>
      <p:ext uri="{BB962C8B-B14F-4D97-AF65-F5344CB8AC3E}">
        <p14:creationId xmlns:p14="http://schemas.microsoft.com/office/powerpoint/2010/main" xmlns="" val="3577200756"/>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3">
            <a:extLst>
              <a:ext uri="{FF2B5EF4-FFF2-40B4-BE49-F238E27FC236}">
                <a16:creationId xmlns:a16="http://schemas.microsoft.com/office/drawing/2014/main" xmlns="" id="{33CD251C-A887-4D2F-925B-FC09719853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5">
            <a:extLst>
              <a:ext uri="{FF2B5EF4-FFF2-40B4-BE49-F238E27FC236}">
                <a16:creationId xmlns:a16="http://schemas.microsoft.com/office/drawing/2014/main" xmlns="" id="{B19D093C-27FB-4032-B282-42C4563F2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7041822"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27">
            <a:extLst>
              <a:ext uri="{FF2B5EF4-FFF2-40B4-BE49-F238E27FC236}">
                <a16:creationId xmlns:a16="http://schemas.microsoft.com/office/drawing/2014/main" xmlns="" id="{35EE815E-1BD3-4777-B652-6D98825BF66B}"/>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50935" y="1022442"/>
            <a:ext cx="1692574" cy="1270809"/>
            <a:chOff x="668003" y="1684057"/>
            <a:chExt cx="1128382" cy="847206"/>
          </a:xfrm>
        </p:grpSpPr>
        <p:sp>
          <p:nvSpPr>
            <p:cNvPr id="35" name="Freeform 5">
              <a:extLst>
                <a:ext uri="{FF2B5EF4-FFF2-40B4-BE49-F238E27FC236}">
                  <a16:creationId xmlns:a16="http://schemas.microsoft.com/office/drawing/2014/main" xmlns="" id="{E6692982-4A7D-4392-87CD-F0CD4B027DD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6" name="Freeform 5">
              <a:extLst>
                <a:ext uri="{FF2B5EF4-FFF2-40B4-BE49-F238E27FC236}">
                  <a16:creationId xmlns:a16="http://schemas.microsoft.com/office/drawing/2014/main" xmlns="" id="{196485F7-F277-4123-AC53-98EA4C858774}"/>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TextBox 2">
            <a:extLst>
              <a:ext uri="{FF2B5EF4-FFF2-40B4-BE49-F238E27FC236}">
                <a16:creationId xmlns:a16="http://schemas.microsoft.com/office/drawing/2014/main" xmlns="" id="{51BBA550-10D0-4E5C-A208-56E431735805}"/>
              </a:ext>
            </a:extLst>
          </p:cNvPr>
          <p:cNvSpPr txBox="1"/>
          <p:nvPr/>
        </p:nvSpPr>
        <p:spPr>
          <a:xfrm>
            <a:off x="1150935" y="1750398"/>
            <a:ext cx="5373109" cy="64195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7200" kern="1200">
                <a:solidFill>
                  <a:schemeClr val="bg1"/>
                </a:solidFill>
                <a:latin typeface="+mj-lt"/>
                <a:ea typeface="+mj-ea"/>
                <a:cs typeface="+mj-cs"/>
              </a:rPr>
              <a:t>MATLAB CODE</a:t>
            </a:r>
          </a:p>
        </p:txBody>
      </p:sp>
      <p:sp>
        <p:nvSpPr>
          <p:cNvPr id="2" name="TextBox 1">
            <a:extLst>
              <a:ext uri="{FF2B5EF4-FFF2-40B4-BE49-F238E27FC236}">
                <a16:creationId xmlns:a16="http://schemas.microsoft.com/office/drawing/2014/main" xmlns="" id="{AF2DAAE1-B717-4920-A724-48955250197C}"/>
              </a:ext>
            </a:extLst>
          </p:cNvPr>
          <p:cNvSpPr txBox="1"/>
          <p:nvPr/>
        </p:nvSpPr>
        <p:spPr>
          <a:xfrm>
            <a:off x="9306046" y="406126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4" name="TextBox 3">
            <a:extLst>
              <a:ext uri="{FF2B5EF4-FFF2-40B4-BE49-F238E27FC236}">
                <a16:creationId xmlns:a16="http://schemas.microsoft.com/office/drawing/2014/main" xmlns="" id="{1FE83592-1076-4078-B60C-89E525C0F9D2}"/>
              </a:ext>
            </a:extLst>
          </p:cNvPr>
          <p:cNvSpPr txBox="1"/>
          <p:nvPr/>
        </p:nvSpPr>
        <p:spPr>
          <a:xfrm>
            <a:off x="7323881" y="82470"/>
            <a:ext cx="1051270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sz="2000">
              <a:ea typeface="+mn-lt"/>
              <a:cs typeface="+mn-lt"/>
            </a:endParaRPr>
          </a:p>
        </p:txBody>
      </p:sp>
      <p:sp>
        <p:nvSpPr>
          <p:cNvPr id="5" name="TextBox 4">
            <a:extLst>
              <a:ext uri="{FF2B5EF4-FFF2-40B4-BE49-F238E27FC236}">
                <a16:creationId xmlns:a16="http://schemas.microsoft.com/office/drawing/2014/main" xmlns="" id="{7CDE54E1-8B54-4A91-85A9-19538729D7DA}"/>
              </a:ext>
            </a:extLst>
          </p:cNvPr>
          <p:cNvSpPr txBox="1"/>
          <p:nvPr/>
        </p:nvSpPr>
        <p:spPr>
          <a:xfrm>
            <a:off x="7439628" y="169279"/>
            <a:ext cx="3596832" cy="117724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300">
                <a:ea typeface="+mn-lt"/>
                <a:cs typeface="+mn-lt"/>
              </a:rPr>
              <a:t>%E </a:t>
            </a:r>
            <a:endParaRPr lang="en-US" sz="2300">
              <a:ea typeface="+mn-lt"/>
              <a:cs typeface="+mn-lt"/>
            </a:endParaRPr>
          </a:p>
          <a:p>
            <a:r>
              <a:rPr lang="en-GB" sz="2300">
                <a:ea typeface="+mn-lt"/>
                <a:cs typeface="+mn-lt"/>
              </a:rPr>
              <a:t>elseif(choice=='E'||choice=='e'),</a:t>
            </a:r>
            <a:endParaRPr lang="en-US" sz="2300">
              <a:ea typeface="+mn-lt"/>
              <a:cs typeface="+mn-lt"/>
            </a:endParaRPr>
          </a:p>
          <a:p>
            <a:r>
              <a:rPr lang="en-GB" sz="2300">
                <a:ea typeface="+mn-lt"/>
                <a:cs typeface="+mn-lt"/>
              </a:rPr>
              <a:t>x1 = -(b1/2);</a:t>
            </a:r>
            <a:endParaRPr lang="en-US" sz="2300">
              <a:ea typeface="+mn-lt"/>
              <a:cs typeface="+mn-lt"/>
            </a:endParaRPr>
          </a:p>
          <a:p>
            <a:r>
              <a:rPr lang="en-GB" sz="2300">
                <a:ea typeface="+mn-lt"/>
                <a:cs typeface="+mn-lt"/>
              </a:rPr>
              <a:t>x2 = (l2/2)-b1;</a:t>
            </a:r>
            <a:endParaRPr lang="en-US" sz="2300">
              <a:ea typeface="+mn-lt"/>
              <a:cs typeface="+mn-lt"/>
            </a:endParaRPr>
          </a:p>
          <a:p>
            <a:r>
              <a:rPr lang="en-GB" sz="2300">
                <a:ea typeface="+mn-lt"/>
                <a:cs typeface="+mn-lt"/>
              </a:rPr>
              <a:t>x3 = (l3/2)-b1;</a:t>
            </a:r>
            <a:endParaRPr lang="en-US" sz="2300">
              <a:ea typeface="+mn-lt"/>
              <a:cs typeface="+mn-lt"/>
            </a:endParaRPr>
          </a:p>
          <a:p>
            <a:r>
              <a:rPr lang="en-GB" sz="2300">
                <a:ea typeface="+mn-lt"/>
                <a:cs typeface="+mn-lt"/>
              </a:rPr>
              <a:t>y1 = -(l1/2);</a:t>
            </a:r>
            <a:endParaRPr lang="en-US" sz="2300">
              <a:ea typeface="+mn-lt"/>
              <a:cs typeface="+mn-lt"/>
            </a:endParaRPr>
          </a:p>
          <a:p>
            <a:r>
              <a:rPr lang="en-GB" sz="2300">
                <a:ea typeface="+mn-lt"/>
                <a:cs typeface="+mn-lt"/>
              </a:rPr>
              <a:t>y2 = b2/2;</a:t>
            </a:r>
            <a:endParaRPr lang="en-US" sz="2300">
              <a:ea typeface="+mn-lt"/>
              <a:cs typeface="+mn-lt"/>
            </a:endParaRPr>
          </a:p>
          <a:p>
            <a:r>
              <a:rPr lang="en-GB" sz="2300">
                <a:ea typeface="+mn-lt"/>
                <a:cs typeface="+mn-lt"/>
              </a:rPr>
              <a:t>y3 = -(l1+(b3/2));</a:t>
            </a:r>
            <a:endParaRPr lang="en-US" sz="2300">
              <a:ea typeface="+mn-lt"/>
              <a:cs typeface="+mn-lt"/>
            </a:endParaRPr>
          </a:p>
          <a:p>
            <a:endParaRPr lang="en-US" sz="2300">
              <a:ea typeface="+mn-lt"/>
              <a:cs typeface="+mn-lt"/>
            </a:endParaRPr>
          </a:p>
          <a:p>
            <a:r>
              <a:rPr lang="en-GB" sz="2300">
                <a:ea typeface="+mn-lt"/>
                <a:cs typeface="+mn-lt"/>
              </a:rPr>
              <a:t>%G</a:t>
            </a:r>
            <a:endParaRPr lang="en-US" sz="2300">
              <a:ea typeface="+mn-lt"/>
              <a:cs typeface="+mn-lt"/>
            </a:endParaRPr>
          </a:p>
          <a:p>
            <a:r>
              <a:rPr lang="en-GB" sz="2300">
                <a:ea typeface="+mn-lt"/>
                <a:cs typeface="+mn-lt"/>
              </a:rPr>
              <a:t>elseif(choice=='G'||choice=='g'),</a:t>
            </a:r>
            <a:endParaRPr lang="en-US" sz="2300">
              <a:ea typeface="+mn-lt"/>
              <a:cs typeface="+mn-lt"/>
            </a:endParaRPr>
          </a:p>
          <a:p>
            <a:r>
              <a:rPr lang="en-GB" sz="2300">
                <a:ea typeface="+mn-lt"/>
                <a:cs typeface="+mn-lt"/>
              </a:rPr>
              <a:t>x1 = -(b1/2);</a:t>
            </a:r>
            <a:endParaRPr lang="en-US" sz="2300">
              <a:ea typeface="+mn-lt"/>
              <a:cs typeface="+mn-lt"/>
            </a:endParaRPr>
          </a:p>
          <a:p>
            <a:r>
              <a:rPr lang="en-GB" sz="2300">
                <a:ea typeface="+mn-lt"/>
                <a:cs typeface="+mn-lt"/>
              </a:rPr>
              <a:t>x2 = (l2/2)-b1;</a:t>
            </a:r>
            <a:endParaRPr lang="en-US" sz="2300">
              <a:ea typeface="+mn-lt"/>
              <a:cs typeface="+mn-lt"/>
            </a:endParaRPr>
          </a:p>
          <a:p>
            <a:r>
              <a:rPr lang="en-GB" sz="2300">
                <a:ea typeface="+mn-lt"/>
                <a:cs typeface="+mn-lt"/>
              </a:rPr>
              <a:t>x3 = (l3/2)-b1;</a:t>
            </a:r>
            <a:endParaRPr lang="en-US" sz="2300">
              <a:ea typeface="+mn-lt"/>
              <a:cs typeface="+mn-lt"/>
            </a:endParaRPr>
          </a:p>
          <a:p>
            <a:r>
              <a:rPr lang="en-GB" sz="2300">
                <a:ea typeface="+mn-lt"/>
                <a:cs typeface="+mn-lt"/>
              </a:rPr>
              <a:t>y1 = l1/2;</a:t>
            </a:r>
            <a:endParaRPr lang="en-US" sz="2300">
              <a:ea typeface="+mn-lt"/>
              <a:cs typeface="+mn-lt"/>
            </a:endParaRPr>
          </a:p>
          <a:p>
            <a:r>
              <a:rPr lang="en-GB" sz="2300">
                <a:ea typeface="+mn-lt"/>
                <a:cs typeface="+mn-lt"/>
              </a:rPr>
              <a:t>y2 = l1+(b2/2);</a:t>
            </a:r>
            <a:endParaRPr lang="en-US" sz="2300">
              <a:ea typeface="+mn-lt"/>
              <a:cs typeface="+mn-lt"/>
            </a:endParaRPr>
          </a:p>
          <a:p>
            <a:r>
              <a:rPr lang="en-GB" sz="2300">
                <a:ea typeface="+mn-lt"/>
                <a:cs typeface="+mn-lt"/>
              </a:rPr>
              <a:t>y3 = -(b3/2);</a:t>
            </a:r>
            <a:endParaRPr lang="en-US" sz="2300">
              <a:ea typeface="+mn-lt"/>
              <a:cs typeface="+mn-lt"/>
            </a:endParaRPr>
          </a:p>
          <a:p>
            <a:endParaRPr lang="en-US" sz="2300">
              <a:ea typeface="+mn-lt"/>
              <a:cs typeface="+mn-lt"/>
            </a:endParaRPr>
          </a:p>
          <a:p>
            <a:r>
              <a:rPr lang="en-GB" sz="2300">
                <a:ea typeface="+mn-lt"/>
                <a:cs typeface="+mn-lt"/>
              </a:rPr>
              <a:t>%I</a:t>
            </a:r>
            <a:endParaRPr lang="en-US" sz="2300">
              <a:ea typeface="+mn-lt"/>
              <a:cs typeface="+mn-lt"/>
            </a:endParaRPr>
          </a:p>
          <a:p>
            <a:r>
              <a:rPr lang="en-GB" sz="2300">
                <a:ea typeface="+mn-lt"/>
                <a:cs typeface="+mn-lt"/>
              </a:rPr>
              <a:t>elseif(choice=='I'||choice=='</a:t>
            </a:r>
            <a:r>
              <a:rPr lang="en-GB" sz="2300" err="1">
                <a:ea typeface="+mn-lt"/>
                <a:cs typeface="+mn-lt"/>
              </a:rPr>
              <a:t>i</a:t>
            </a:r>
            <a:r>
              <a:rPr lang="en-GB" sz="2300">
                <a:ea typeface="+mn-lt"/>
                <a:cs typeface="+mn-lt"/>
              </a:rPr>
              <a:t>'),</a:t>
            </a:r>
            <a:endParaRPr lang="en-US" sz="2300">
              <a:ea typeface="+mn-lt"/>
              <a:cs typeface="+mn-lt"/>
            </a:endParaRPr>
          </a:p>
          <a:p>
            <a:r>
              <a:rPr lang="en-GB" sz="2300">
                <a:ea typeface="+mn-lt"/>
                <a:cs typeface="+mn-lt"/>
              </a:rPr>
              <a:t>x1 = b1/2;</a:t>
            </a:r>
            <a:endParaRPr lang="en-US" sz="2300">
              <a:ea typeface="+mn-lt"/>
              <a:cs typeface="+mn-lt"/>
            </a:endParaRPr>
          </a:p>
          <a:p>
            <a:r>
              <a:rPr lang="en-GB" sz="2300">
                <a:ea typeface="+mn-lt"/>
                <a:cs typeface="+mn-lt"/>
              </a:rPr>
              <a:t>x2 = l2/2;</a:t>
            </a:r>
            <a:endParaRPr lang="en-US" sz="2300">
              <a:ea typeface="+mn-lt"/>
              <a:cs typeface="+mn-lt"/>
            </a:endParaRPr>
          </a:p>
          <a:p>
            <a:r>
              <a:rPr lang="en-GB" sz="2300">
                <a:ea typeface="+mn-lt"/>
                <a:cs typeface="+mn-lt"/>
              </a:rPr>
              <a:t>x3 = l3/2;</a:t>
            </a:r>
            <a:endParaRPr lang="en-US" sz="2300">
              <a:ea typeface="+mn-lt"/>
              <a:cs typeface="+mn-lt"/>
            </a:endParaRPr>
          </a:p>
          <a:p>
            <a:r>
              <a:rPr lang="en-GB" sz="2300">
                <a:ea typeface="+mn-lt"/>
                <a:cs typeface="+mn-lt"/>
              </a:rPr>
              <a:t>y1 = -(l1/2);</a:t>
            </a:r>
            <a:endParaRPr lang="en-US" sz="2300">
              <a:ea typeface="+mn-lt"/>
              <a:cs typeface="+mn-lt"/>
            </a:endParaRPr>
          </a:p>
          <a:p>
            <a:r>
              <a:rPr lang="en-GB" sz="2300">
                <a:ea typeface="+mn-lt"/>
                <a:cs typeface="+mn-lt"/>
              </a:rPr>
              <a:t>y2 = b2/2;</a:t>
            </a:r>
            <a:endParaRPr lang="en-US" sz="2300">
              <a:ea typeface="+mn-lt"/>
              <a:cs typeface="+mn-lt"/>
            </a:endParaRPr>
          </a:p>
          <a:p>
            <a:r>
              <a:rPr lang="en-GB" sz="2300">
                <a:ea typeface="+mn-lt"/>
                <a:cs typeface="+mn-lt"/>
              </a:rPr>
              <a:t>y3 = -(l1 + (b3/2));</a:t>
            </a:r>
            <a:endParaRPr lang="en-US" sz="2300">
              <a:ea typeface="+mn-lt"/>
              <a:cs typeface="+mn-lt"/>
            </a:endParaRPr>
          </a:p>
          <a:p>
            <a:endParaRPr lang="en-GB" sz="2300">
              <a:ea typeface="+mn-lt"/>
              <a:cs typeface="+mn-lt"/>
            </a:endParaRPr>
          </a:p>
          <a:p>
            <a:endParaRPr lang="en-GB" sz="2300">
              <a:ea typeface="+mn-lt"/>
              <a:cs typeface="+mn-lt"/>
            </a:endParaRPr>
          </a:p>
          <a:p>
            <a:endParaRPr lang="en-US" sz="2300">
              <a:ea typeface="+mn-lt"/>
              <a:cs typeface="+mn-lt"/>
            </a:endParaRPr>
          </a:p>
          <a:p>
            <a:endParaRPr lang="en-US" sz="2300">
              <a:ea typeface="+mn-lt"/>
              <a:cs typeface="+mn-lt"/>
            </a:endParaRPr>
          </a:p>
        </p:txBody>
      </p:sp>
      <p:sp>
        <p:nvSpPr>
          <p:cNvPr id="6" name="TextBox 5">
            <a:extLst>
              <a:ext uri="{FF2B5EF4-FFF2-40B4-BE49-F238E27FC236}">
                <a16:creationId xmlns:a16="http://schemas.microsoft.com/office/drawing/2014/main" xmlns="" id="{E1D7F5F9-7BD2-48FB-A90E-85D0979A02B4}"/>
              </a:ext>
            </a:extLst>
          </p:cNvPr>
          <p:cNvSpPr txBox="1"/>
          <p:nvPr/>
        </p:nvSpPr>
        <p:spPr>
          <a:xfrm>
            <a:off x="13849109" y="1022913"/>
            <a:ext cx="3350870" cy="92948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300">
                <a:ea typeface="+mn-lt"/>
                <a:cs typeface="+mn-lt"/>
              </a:rPr>
              <a:t>%J</a:t>
            </a:r>
            <a:endParaRPr lang="en-US" sz="2300">
              <a:ea typeface="+mn-lt"/>
              <a:cs typeface="+mn-lt"/>
            </a:endParaRPr>
          </a:p>
          <a:p>
            <a:r>
              <a:rPr lang="en-GB" sz="2300">
                <a:ea typeface="+mn-lt"/>
                <a:cs typeface="+mn-lt"/>
              </a:rPr>
              <a:t>elseif(choice=='J'||choice=='j'),</a:t>
            </a:r>
            <a:endParaRPr lang="en-US" sz="2300">
              <a:ea typeface="+mn-lt"/>
              <a:cs typeface="+mn-lt"/>
            </a:endParaRPr>
          </a:p>
          <a:p>
            <a:r>
              <a:rPr lang="en-GB" sz="2300">
                <a:ea typeface="+mn-lt"/>
                <a:cs typeface="+mn-lt"/>
              </a:rPr>
              <a:t>x1 = b1/2;</a:t>
            </a:r>
            <a:endParaRPr lang="en-US" sz="2300">
              <a:ea typeface="+mn-lt"/>
              <a:cs typeface="+mn-lt"/>
            </a:endParaRPr>
          </a:p>
          <a:p>
            <a:r>
              <a:rPr lang="en-GB" sz="2300">
                <a:ea typeface="+mn-lt"/>
                <a:cs typeface="+mn-lt"/>
              </a:rPr>
              <a:t>x2 = l2/2;</a:t>
            </a:r>
            <a:endParaRPr lang="en-US" sz="2300">
              <a:ea typeface="+mn-lt"/>
              <a:cs typeface="+mn-lt"/>
            </a:endParaRPr>
          </a:p>
          <a:p>
            <a:r>
              <a:rPr lang="en-GB" sz="2300">
                <a:ea typeface="+mn-lt"/>
                <a:cs typeface="+mn-lt"/>
              </a:rPr>
              <a:t>x3 = l3/2;</a:t>
            </a:r>
            <a:endParaRPr lang="en-US" sz="2300">
              <a:ea typeface="+mn-lt"/>
              <a:cs typeface="+mn-lt"/>
            </a:endParaRPr>
          </a:p>
          <a:p>
            <a:r>
              <a:rPr lang="en-GB" sz="2300">
                <a:ea typeface="+mn-lt"/>
                <a:cs typeface="+mn-lt"/>
              </a:rPr>
              <a:t>y1 = l1/2;</a:t>
            </a:r>
            <a:endParaRPr lang="en-US" sz="2300">
              <a:ea typeface="+mn-lt"/>
              <a:cs typeface="+mn-lt"/>
            </a:endParaRPr>
          </a:p>
          <a:p>
            <a:r>
              <a:rPr lang="en-GB" sz="2300">
                <a:ea typeface="+mn-lt"/>
                <a:cs typeface="+mn-lt"/>
              </a:rPr>
              <a:t>y2 = l1+(b2/2);</a:t>
            </a:r>
            <a:endParaRPr lang="en-US" sz="2300">
              <a:ea typeface="+mn-lt"/>
              <a:cs typeface="+mn-lt"/>
            </a:endParaRPr>
          </a:p>
          <a:p>
            <a:r>
              <a:rPr lang="en-GB" sz="2300">
                <a:ea typeface="+mn-lt"/>
                <a:cs typeface="+mn-lt"/>
              </a:rPr>
              <a:t>y3 = -(b3/2)</a:t>
            </a:r>
            <a:endParaRPr lang="en-GB" sz="2300"/>
          </a:p>
          <a:p>
            <a:endParaRPr lang="en-GB" sz="2300">
              <a:ea typeface="+mn-lt"/>
              <a:cs typeface="+mn-lt"/>
            </a:endParaRPr>
          </a:p>
          <a:p>
            <a:r>
              <a:rPr lang="en-GB" sz="2300">
                <a:ea typeface="+mn-lt"/>
                <a:cs typeface="+mn-lt"/>
              </a:rPr>
              <a:t>else,</a:t>
            </a:r>
            <a:endParaRPr lang="en-US" sz="2300">
              <a:ea typeface="+mn-lt"/>
              <a:cs typeface="+mn-lt"/>
            </a:endParaRPr>
          </a:p>
          <a:p>
            <a:r>
              <a:rPr lang="en-GB" sz="2300" err="1">
                <a:ea typeface="+mn-lt"/>
                <a:cs typeface="+mn-lt"/>
              </a:rPr>
              <a:t>disp</a:t>
            </a:r>
            <a:r>
              <a:rPr lang="en-GB" sz="2300">
                <a:ea typeface="+mn-lt"/>
                <a:cs typeface="+mn-lt"/>
              </a:rPr>
              <a:t>('Invalid Input');</a:t>
            </a:r>
            <a:endParaRPr lang="en-US" sz="2300">
              <a:ea typeface="+mn-lt"/>
              <a:cs typeface="+mn-lt"/>
            </a:endParaRPr>
          </a:p>
          <a:p>
            <a:r>
              <a:rPr lang="en-GB" sz="2300">
                <a:ea typeface="+mn-lt"/>
                <a:cs typeface="+mn-lt"/>
              </a:rPr>
              <a:t>end</a:t>
            </a:r>
            <a:endParaRPr lang="en-US" sz="2300">
              <a:ea typeface="+mn-lt"/>
              <a:cs typeface="+mn-lt"/>
            </a:endParaRPr>
          </a:p>
          <a:p>
            <a:endParaRPr lang="en-US" sz="2300">
              <a:ea typeface="+mn-lt"/>
              <a:cs typeface="+mn-lt"/>
            </a:endParaRPr>
          </a:p>
          <a:p>
            <a:r>
              <a:rPr lang="en-GB" sz="2300">
                <a:ea typeface="+mn-lt"/>
                <a:cs typeface="+mn-lt"/>
              </a:rPr>
              <a:t>%Output</a:t>
            </a:r>
            <a:endParaRPr lang="en-US" sz="2300">
              <a:ea typeface="+mn-lt"/>
              <a:cs typeface="+mn-lt"/>
            </a:endParaRPr>
          </a:p>
          <a:p>
            <a:r>
              <a:rPr lang="en-GB" sz="2300">
                <a:ea typeface="+mn-lt"/>
                <a:cs typeface="+mn-lt"/>
              </a:rPr>
              <a:t>x = (A1*x1+A2*x2+A3*x3)/A;</a:t>
            </a:r>
            <a:endParaRPr lang="en-US" sz="2300">
              <a:ea typeface="+mn-lt"/>
              <a:cs typeface="+mn-lt"/>
            </a:endParaRPr>
          </a:p>
          <a:p>
            <a:r>
              <a:rPr lang="en-GB" sz="2300">
                <a:ea typeface="+mn-lt"/>
                <a:cs typeface="+mn-lt"/>
              </a:rPr>
              <a:t>y = (A1*y1+A2*y2+A3*y3)/A;</a:t>
            </a:r>
            <a:endParaRPr lang="en-US" sz="2300">
              <a:ea typeface="+mn-lt"/>
              <a:cs typeface="+mn-lt"/>
            </a:endParaRPr>
          </a:p>
          <a:p>
            <a:r>
              <a:rPr lang="en-GB" sz="2300">
                <a:ea typeface="+mn-lt"/>
                <a:cs typeface="+mn-lt"/>
              </a:rPr>
              <a:t>Centroid = [</a:t>
            </a:r>
            <a:r>
              <a:rPr lang="en-GB" sz="2300" err="1">
                <a:ea typeface="+mn-lt"/>
                <a:cs typeface="+mn-lt"/>
              </a:rPr>
              <a:t>x,y</a:t>
            </a:r>
            <a:r>
              <a:rPr lang="en-GB" sz="2300">
                <a:ea typeface="+mn-lt"/>
                <a:cs typeface="+mn-lt"/>
              </a:rPr>
              <a:t>];</a:t>
            </a:r>
            <a:endParaRPr lang="en-US" sz="2300">
              <a:ea typeface="+mn-lt"/>
              <a:cs typeface="+mn-lt"/>
            </a:endParaRPr>
          </a:p>
          <a:p>
            <a:r>
              <a:rPr lang="en-GB" sz="2300" err="1">
                <a:ea typeface="+mn-lt"/>
                <a:cs typeface="+mn-lt"/>
              </a:rPr>
              <a:t>disp</a:t>
            </a:r>
            <a:r>
              <a:rPr lang="en-GB" sz="2300">
                <a:ea typeface="+mn-lt"/>
                <a:cs typeface="+mn-lt"/>
              </a:rPr>
              <a:t>('Centroid w.r.t Reference point is: '),</a:t>
            </a:r>
            <a:r>
              <a:rPr lang="en-GB" sz="2300" err="1">
                <a:ea typeface="+mn-lt"/>
                <a:cs typeface="+mn-lt"/>
              </a:rPr>
              <a:t>disp</a:t>
            </a:r>
            <a:r>
              <a:rPr lang="en-GB" sz="2300">
                <a:ea typeface="+mn-lt"/>
                <a:cs typeface="+mn-lt"/>
              </a:rPr>
              <a:t>(Centroid);</a:t>
            </a:r>
            <a:endParaRPr lang="en-US" sz="2300">
              <a:ea typeface="+mn-lt"/>
              <a:cs typeface="+mn-lt"/>
            </a:endParaRPr>
          </a:p>
          <a:p>
            <a:endParaRPr lang="en-US" sz="2300">
              <a:ea typeface="+mn-lt"/>
              <a:cs typeface="+mn-lt"/>
            </a:endParaRPr>
          </a:p>
          <a:p>
            <a:endParaRPr lang="en-US" sz="2300">
              <a:ea typeface="+mn-lt"/>
              <a:cs typeface="+mn-lt"/>
            </a:endParaRPr>
          </a:p>
          <a:p>
            <a:pPr algn="l"/>
            <a:endParaRPr lang="en-US" sz="2300">
              <a:cs typeface="Calibri"/>
            </a:endParaRPr>
          </a:p>
        </p:txBody>
      </p:sp>
    </p:spTree>
    <p:extLst>
      <p:ext uri="{BB962C8B-B14F-4D97-AF65-F5344CB8AC3E}">
        <p14:creationId xmlns:p14="http://schemas.microsoft.com/office/powerpoint/2010/main" xmlns="" val="2366383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xmlns="" id="{12609869-9E80-471B-A487-A53288E0E79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xmlns="" id="{05C38C53-95A8-4F61-A2FE-3445099623E0}"/>
              </a:ext>
            </a:extLst>
          </p:cNvPr>
          <p:cNvSpPr txBox="1"/>
          <p:nvPr/>
        </p:nvSpPr>
        <p:spPr>
          <a:xfrm>
            <a:off x="1704595" y="753030"/>
            <a:ext cx="7985573" cy="2464455"/>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6000" u="sng" kern="1200">
                <a:solidFill>
                  <a:schemeClr val="tx1"/>
                </a:solidFill>
                <a:latin typeface="+mj-lt"/>
                <a:ea typeface="+mj-ea"/>
                <a:cs typeface="+mj-cs"/>
              </a:rPr>
              <a:t>OUTPUT</a:t>
            </a:r>
            <a:endParaRPr lang="en-US" sz="6000" kern="1200">
              <a:solidFill>
                <a:schemeClr val="tx1"/>
              </a:solidFill>
              <a:latin typeface="+mj-lt"/>
              <a:ea typeface="+mj-ea"/>
              <a:cs typeface="+mj-cs"/>
            </a:endParaRPr>
          </a:p>
        </p:txBody>
      </p:sp>
      <p:sp>
        <p:nvSpPr>
          <p:cNvPr id="3" name="TextBox 2">
            <a:extLst>
              <a:ext uri="{FF2B5EF4-FFF2-40B4-BE49-F238E27FC236}">
                <a16:creationId xmlns:a16="http://schemas.microsoft.com/office/drawing/2014/main" xmlns="" id="{07DD7A11-F690-4C4D-B580-1FF2BC94BBEC}"/>
              </a:ext>
            </a:extLst>
          </p:cNvPr>
          <p:cNvSpPr txBox="1"/>
          <p:nvPr/>
        </p:nvSpPr>
        <p:spPr>
          <a:xfrm>
            <a:off x="1717384" y="3608841"/>
            <a:ext cx="7972784" cy="530262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endParaRPr lang="en-US" sz="3000">
              <a:cs typeface="Calibri"/>
            </a:endParaRPr>
          </a:p>
          <a:p>
            <a:r>
              <a:rPr lang="en-US" sz="3000">
                <a:ea typeface="+mn-lt"/>
                <a:cs typeface="+mn-lt"/>
              </a:rPr>
              <a:t>Reference Origin: C</a:t>
            </a:r>
            <a:endParaRPr lang="en-US"/>
          </a:p>
          <a:p>
            <a:r>
              <a:rPr lang="en-US" sz="3000">
                <a:ea typeface="+mn-lt"/>
                <a:cs typeface="+mn-lt"/>
              </a:rPr>
              <a:t>l1 = 70</a:t>
            </a:r>
            <a:endParaRPr lang="en-US">
              <a:ea typeface="+mn-lt"/>
              <a:cs typeface="+mn-lt"/>
            </a:endParaRPr>
          </a:p>
          <a:p>
            <a:r>
              <a:rPr lang="en-US" sz="3000">
                <a:ea typeface="+mn-lt"/>
                <a:cs typeface="+mn-lt"/>
              </a:rPr>
              <a:t>b1 = 14</a:t>
            </a:r>
            <a:endParaRPr lang="en-US"/>
          </a:p>
          <a:p>
            <a:r>
              <a:rPr lang="en-US" sz="3000">
                <a:ea typeface="+mn-lt"/>
                <a:cs typeface="+mn-lt"/>
              </a:rPr>
              <a:t>l2 = 100</a:t>
            </a:r>
            <a:endParaRPr lang="en-US"/>
          </a:p>
          <a:p>
            <a:r>
              <a:rPr lang="en-US" sz="3000">
                <a:ea typeface="+mn-lt"/>
                <a:cs typeface="+mn-lt"/>
              </a:rPr>
              <a:t>b2 = 15</a:t>
            </a:r>
            <a:endParaRPr lang="en-US">
              <a:ea typeface="+mn-lt"/>
              <a:cs typeface="+mn-lt"/>
            </a:endParaRPr>
          </a:p>
          <a:p>
            <a:r>
              <a:rPr lang="en-US" sz="3000">
                <a:ea typeface="+mn-lt"/>
                <a:cs typeface="+mn-lt"/>
              </a:rPr>
              <a:t>l3 = 100</a:t>
            </a:r>
            <a:endParaRPr lang="en-US"/>
          </a:p>
          <a:p>
            <a:r>
              <a:rPr lang="en-US" sz="3000">
                <a:ea typeface="+mn-lt"/>
                <a:cs typeface="+mn-lt"/>
              </a:rPr>
              <a:t>b3 = 18</a:t>
            </a:r>
            <a:endParaRPr lang="en-US"/>
          </a:p>
          <a:p>
            <a:r>
              <a:rPr lang="en-US" sz="3000">
                <a:ea typeface="+mn-lt"/>
                <a:cs typeface="+mn-lt"/>
              </a:rPr>
              <a:t>Centroid w.r.t Reference point is:</a:t>
            </a:r>
            <a:endParaRPr lang="en-US">
              <a:ea typeface="+mn-lt"/>
              <a:cs typeface="+mn-lt"/>
            </a:endParaRPr>
          </a:p>
          <a:p>
            <a:pPr>
              <a:lnSpc>
                <a:spcPct val="90000"/>
              </a:lnSpc>
              <a:spcAft>
                <a:spcPts val="600"/>
              </a:spcAft>
            </a:pPr>
            <a:r>
              <a:rPr lang="en-US" sz="3000">
                <a:ea typeface="+mn-lt"/>
                <a:cs typeface="+mn-lt"/>
              </a:rPr>
              <a:t>   40.154   49.390</a:t>
            </a:r>
            <a:endParaRPr lang="en-US"/>
          </a:p>
          <a:p>
            <a:pPr>
              <a:lnSpc>
                <a:spcPct val="90000"/>
              </a:lnSpc>
              <a:spcAft>
                <a:spcPts val="600"/>
              </a:spcAft>
            </a:pPr>
            <a:endParaRPr lang="en-US" sz="3000">
              <a:cs typeface="Calibri"/>
            </a:endParaRPr>
          </a:p>
          <a:p>
            <a:pPr>
              <a:lnSpc>
                <a:spcPct val="90000"/>
              </a:lnSpc>
              <a:spcAft>
                <a:spcPts val="600"/>
              </a:spcAft>
            </a:pPr>
            <a:endParaRPr lang="en-US" sz="3000">
              <a:cs typeface="Calibri"/>
            </a:endParaRPr>
          </a:p>
        </p:txBody>
      </p:sp>
      <p:sp>
        <p:nvSpPr>
          <p:cNvPr id="58" name="Rectangle 57">
            <a:extLst>
              <a:ext uri="{FF2B5EF4-FFF2-40B4-BE49-F238E27FC236}">
                <a16:creationId xmlns:a16="http://schemas.microsoft.com/office/drawing/2014/main" xmlns="" id="{7004738A-9D34-43E8-97D2-CA0EED4F8B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12184999" y="-7"/>
            <a:ext cx="6138782" cy="10286999"/>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xmlns="" id="{B8B8D07F-F13E-443E-BA68-2D26672D76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12184999" y="-3"/>
            <a:ext cx="6138782" cy="9600553"/>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xmlns="" id="{2813A4FA-24A5-41ED-A534-3807D1B2F3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12184999" y="-33"/>
            <a:ext cx="6103001" cy="9600583"/>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xmlns="" id="{C3944F27-CA70-4E84-A51A-E6BF895589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12184999" y="-15"/>
            <a:ext cx="5417201" cy="10286995"/>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9" descr="Icon&#10;&#10;Description automatically generated">
            <a:extLst>
              <a:ext uri="{FF2B5EF4-FFF2-40B4-BE49-F238E27FC236}">
                <a16:creationId xmlns:a16="http://schemas.microsoft.com/office/drawing/2014/main" xmlns="" id="{4C13B68B-1648-4B18-BA5F-6B067A215FA7}"/>
              </a:ext>
            </a:extLst>
          </p:cNvPr>
          <p:cNvPicPr>
            <a:picLocks noChangeAspect="1"/>
          </p:cNvPicPr>
          <p:nvPr/>
        </p:nvPicPr>
        <p:blipFill>
          <a:blip r:embed="rId2"/>
          <a:stretch>
            <a:fillRect/>
          </a:stretch>
        </p:blipFill>
        <p:spPr>
          <a:xfrm>
            <a:off x="10613950" y="2039522"/>
            <a:ext cx="6255795" cy="6255795"/>
          </a:xfrm>
          <a:prstGeom prst="rect">
            <a:avLst/>
          </a:prstGeom>
        </p:spPr>
      </p:pic>
    </p:spTree>
    <p:extLst>
      <p:ext uri="{BB962C8B-B14F-4D97-AF65-F5344CB8AC3E}">
        <p14:creationId xmlns:p14="http://schemas.microsoft.com/office/powerpoint/2010/main" xmlns="" val="8302426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xmlns="" id="{FF9B822F-893E-44C8-963C-64F50ACECB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8000" cy="10287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xmlns="" id="{EBF87945-A001-489F-9D9B-7D9435F0B9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22958" y="521206"/>
            <a:ext cx="16651224" cy="27020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xmlns="" id="{CFBDD89D-1CB9-4BCD-887F-D4B4E29305F8}"/>
              </a:ext>
            </a:extLst>
          </p:cNvPr>
          <p:cNvSpPr txBox="1"/>
          <p:nvPr/>
        </p:nvSpPr>
        <p:spPr>
          <a:xfrm>
            <a:off x="1257300" y="877824"/>
            <a:ext cx="15438120" cy="182070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800" dirty="0">
                <a:solidFill>
                  <a:schemeClr val="bg1"/>
                </a:solidFill>
                <a:latin typeface="+mj-lt"/>
                <a:ea typeface="+mj-ea"/>
                <a:cs typeface="+mj-cs"/>
              </a:rPr>
              <a:t>QUESTION 5</a:t>
            </a:r>
            <a:endParaRPr lang="en-US" sz="4800" dirty="0">
              <a:solidFill>
                <a:schemeClr val="bg1"/>
              </a:solidFill>
              <a:latin typeface="+mj-lt"/>
              <a:ea typeface="+mj-ea"/>
              <a:cs typeface="Calibri"/>
            </a:endParaRPr>
          </a:p>
        </p:txBody>
      </p:sp>
      <p:sp>
        <p:nvSpPr>
          <p:cNvPr id="2" name="TextBox 1">
            <a:extLst>
              <a:ext uri="{FF2B5EF4-FFF2-40B4-BE49-F238E27FC236}">
                <a16:creationId xmlns:a16="http://schemas.microsoft.com/office/drawing/2014/main" xmlns="" id="{B24C65AD-6A21-40E2-8178-8D6C951C5D8E}"/>
              </a:ext>
            </a:extLst>
          </p:cNvPr>
          <p:cNvSpPr txBox="1"/>
          <p:nvPr/>
        </p:nvSpPr>
        <p:spPr>
          <a:xfrm>
            <a:off x="7734698" y="3806481"/>
            <a:ext cx="9588923" cy="549027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2800"/>
              <a:t> A)</a:t>
            </a:r>
            <a:r>
              <a:rPr lang="en-GB" sz="2800">
                <a:ea typeface="+mn-lt"/>
                <a:cs typeface="+mn-lt"/>
              </a:rPr>
              <a:t> Find the Moment of Inertia of the following Unsymmetrical I- section about the Horizontal, vertical Axis Passing Through the Centroid of the Section.</a:t>
            </a:r>
            <a:endParaRPr lang="en-US">
              <a:cs typeface="Calibri"/>
            </a:endParaRPr>
          </a:p>
          <a:p>
            <a:pPr>
              <a:lnSpc>
                <a:spcPct val="90000"/>
              </a:lnSpc>
              <a:spcAft>
                <a:spcPts val="600"/>
              </a:spcAft>
            </a:pPr>
            <a:endParaRPr lang="en-GB" sz="2800">
              <a:ea typeface="+mn-lt"/>
              <a:cs typeface="+mn-lt"/>
            </a:endParaRPr>
          </a:p>
          <a:p>
            <a:pPr>
              <a:lnSpc>
                <a:spcPct val="90000"/>
              </a:lnSpc>
              <a:spcAft>
                <a:spcPts val="600"/>
              </a:spcAft>
            </a:pPr>
            <a:r>
              <a:rPr lang="en-GB" sz="2800">
                <a:ea typeface="+mn-lt"/>
                <a:cs typeface="+mn-lt"/>
              </a:rPr>
              <a:t> B) Using Matlab, develop a code that takes user inputs for the lengths of the three strips forming I section and find Moment of Inertia about the Horizontal, vertical Axis and perpendicular axis passing through the Centroid of the Section.</a:t>
            </a:r>
          </a:p>
        </p:txBody>
      </p:sp>
      <p:pic>
        <p:nvPicPr>
          <p:cNvPr id="4" name="Picture 5" descr="Diagram&#10;&#10;Description automatically generated">
            <a:extLst>
              <a:ext uri="{FF2B5EF4-FFF2-40B4-BE49-F238E27FC236}">
                <a16:creationId xmlns:a16="http://schemas.microsoft.com/office/drawing/2014/main" xmlns="" id="{28E103AF-84AF-4D24-A08F-BC0A27A70AB6}"/>
              </a:ext>
            </a:extLst>
          </p:cNvPr>
          <p:cNvPicPr>
            <a:picLocks noChangeAspect="1"/>
          </p:cNvPicPr>
          <p:nvPr/>
        </p:nvPicPr>
        <p:blipFill>
          <a:blip r:embed="rId2"/>
          <a:stretch>
            <a:fillRect/>
          </a:stretch>
        </p:blipFill>
        <p:spPr>
          <a:xfrm>
            <a:off x="1258073" y="3531609"/>
            <a:ext cx="5404979" cy="5888316"/>
          </a:xfrm>
          <a:prstGeom prst="rect">
            <a:avLst/>
          </a:prstGeom>
        </p:spPr>
      </p:pic>
    </p:spTree>
    <p:extLst>
      <p:ext uri="{BB962C8B-B14F-4D97-AF65-F5344CB8AC3E}">
        <p14:creationId xmlns:p14="http://schemas.microsoft.com/office/powerpoint/2010/main" xmlns="" val="2407411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F3060C83-F051-4F0E-ABAD-AA0DFC48B2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xmlns="" id="{83C98ABE-055B-441F-B07E-44F97F083C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564234" y="-380505"/>
            <a:ext cx="2741457" cy="2065483"/>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29FDB030-9B49-4CED-8CCD-4D99382388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1337461" y="633219"/>
            <a:ext cx="968052" cy="968052"/>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3783CA14-24A1-485C-8B30-D6A5D87987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15065223" y="982710"/>
            <a:ext cx="1031208" cy="103120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xmlns="" id="{9A97C86A-04D6-40F7-AE84-31AB43E6A8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14034964" y="0"/>
            <a:ext cx="4253036" cy="2221255"/>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Isosceles Triangle 16">
            <a:extLst>
              <a:ext uri="{FF2B5EF4-FFF2-40B4-BE49-F238E27FC236}">
                <a16:creationId xmlns:a16="http://schemas.microsoft.com/office/drawing/2014/main" xmlns="" id="{FF9F2414-84E8-453E-B1F3-389FDE8192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11964516" y="9173251"/>
            <a:ext cx="2241769" cy="111374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xmlns="" id="{489D2C8D-A174-498D-903E-B97C1CE4C379}"/>
              </a:ext>
            </a:extLst>
          </p:cNvPr>
          <p:cNvPicPr>
            <a:picLocks noChangeAspect="1"/>
          </p:cNvPicPr>
          <p:nvPr/>
        </p:nvPicPr>
        <p:blipFill>
          <a:blip r:embed="rId2"/>
          <a:stretch>
            <a:fillRect/>
          </a:stretch>
        </p:blipFill>
        <p:spPr>
          <a:xfrm>
            <a:off x="6146070" y="965200"/>
            <a:ext cx="5995859" cy="8356598"/>
          </a:xfrm>
          <a:prstGeom prst="rect">
            <a:avLst/>
          </a:prstGeom>
          <a:ln>
            <a:noFill/>
          </a:ln>
        </p:spPr>
      </p:pic>
      <p:sp>
        <p:nvSpPr>
          <p:cNvPr id="19" name="Isosceles Triangle 18">
            <a:extLst>
              <a:ext uri="{FF2B5EF4-FFF2-40B4-BE49-F238E27FC236}">
                <a16:creationId xmlns:a16="http://schemas.microsoft.com/office/drawing/2014/main" xmlns="" id="{3ECA69A1-7536-43AC-85EF-C7106179F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11406120" y="9679714"/>
            <a:ext cx="1222354" cy="607286"/>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40852403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33">
            <a:extLst>
              <a:ext uri="{FF2B5EF4-FFF2-40B4-BE49-F238E27FC236}">
                <a16:creationId xmlns:a16="http://schemas.microsoft.com/office/drawing/2014/main" xmlns="" id="{C96C8BAF-68F3-4B78-B238-35DF5D86560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35">
            <a:extLst>
              <a:ext uri="{FF2B5EF4-FFF2-40B4-BE49-F238E27FC236}">
                <a16:creationId xmlns:a16="http://schemas.microsoft.com/office/drawing/2014/main" xmlns="" id="{4F4CD6D0-5A87-4BA2-A13A-0E40511C3CF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802161" y="1049347"/>
            <a:ext cx="5329698" cy="7734300"/>
            <a:chOff x="7807230" y="2012810"/>
            <a:chExt cx="3251252" cy="3459865"/>
          </a:xfrm>
        </p:grpSpPr>
        <p:sp>
          <p:nvSpPr>
            <p:cNvPr id="37" name="Rectangle 36">
              <a:extLst>
                <a:ext uri="{FF2B5EF4-FFF2-40B4-BE49-F238E27FC236}">
                  <a16:creationId xmlns:a16="http://schemas.microsoft.com/office/drawing/2014/main" xmlns="" id="{5877EAC0-2063-444D-8EE9-72FED2E03B2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37">
              <a:extLst>
                <a:ext uri="{FF2B5EF4-FFF2-40B4-BE49-F238E27FC236}">
                  <a16:creationId xmlns:a16="http://schemas.microsoft.com/office/drawing/2014/main" xmlns="" id="{2C155BF8-661A-4F4A-B4EC-923105C6922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 name="Picture 2" descr="A piece of paper with writing on it&#10;&#10;Description automatically generated">
            <a:extLst>
              <a:ext uri="{FF2B5EF4-FFF2-40B4-BE49-F238E27FC236}">
                <a16:creationId xmlns:a16="http://schemas.microsoft.com/office/drawing/2014/main" xmlns="" id="{373D8B51-EA47-42F8-83D0-AA344227809F}"/>
              </a:ext>
            </a:extLst>
          </p:cNvPr>
          <p:cNvPicPr>
            <a:picLocks noChangeAspect="1"/>
          </p:cNvPicPr>
          <p:nvPr/>
        </p:nvPicPr>
        <p:blipFill>
          <a:blip r:embed="rId2"/>
          <a:stretch>
            <a:fillRect/>
          </a:stretch>
        </p:blipFill>
        <p:spPr>
          <a:xfrm>
            <a:off x="918935" y="1217108"/>
            <a:ext cx="5096150" cy="7414434"/>
          </a:xfrm>
          <a:prstGeom prst="rect">
            <a:avLst/>
          </a:prstGeom>
        </p:spPr>
      </p:pic>
      <p:grpSp>
        <p:nvGrpSpPr>
          <p:cNvPr id="49" name="Group 39">
            <a:extLst>
              <a:ext uri="{FF2B5EF4-FFF2-40B4-BE49-F238E27FC236}">
                <a16:creationId xmlns:a16="http://schemas.microsoft.com/office/drawing/2014/main" xmlns="" id="{E9537076-EF48-4F72-9164-FD8260D550A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6479151" y="1049347"/>
            <a:ext cx="5329698" cy="7734300"/>
            <a:chOff x="7807230" y="2012810"/>
            <a:chExt cx="3251252" cy="3459865"/>
          </a:xfrm>
        </p:grpSpPr>
        <p:sp>
          <p:nvSpPr>
            <p:cNvPr id="41" name="Rectangle 40">
              <a:extLst>
                <a:ext uri="{FF2B5EF4-FFF2-40B4-BE49-F238E27FC236}">
                  <a16:creationId xmlns:a16="http://schemas.microsoft.com/office/drawing/2014/main" xmlns="" id="{689673CB-C48B-4D05-B6E4-B88CD5BAA0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xmlns="" id="{96C31A20-B341-476E-8C04-A26C87E1494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 name="Picture 3" descr="Text, letter&#10;&#10;Description automatically generated">
            <a:extLst>
              <a:ext uri="{FF2B5EF4-FFF2-40B4-BE49-F238E27FC236}">
                <a16:creationId xmlns:a16="http://schemas.microsoft.com/office/drawing/2014/main" xmlns="" id="{B5BB058C-D55E-4330-968D-86B13BF74B53}"/>
              </a:ext>
            </a:extLst>
          </p:cNvPr>
          <p:cNvPicPr>
            <a:picLocks noChangeAspect="1"/>
          </p:cNvPicPr>
          <p:nvPr/>
        </p:nvPicPr>
        <p:blipFill>
          <a:blip r:embed="rId3"/>
          <a:stretch>
            <a:fillRect/>
          </a:stretch>
        </p:blipFill>
        <p:spPr>
          <a:xfrm>
            <a:off x="6637054" y="2852305"/>
            <a:ext cx="4908261" cy="4284960"/>
          </a:xfrm>
          <a:prstGeom prst="rect">
            <a:avLst/>
          </a:prstGeom>
        </p:spPr>
      </p:pic>
      <p:grpSp>
        <p:nvGrpSpPr>
          <p:cNvPr id="44" name="Group 43">
            <a:extLst>
              <a:ext uri="{FF2B5EF4-FFF2-40B4-BE49-F238E27FC236}">
                <a16:creationId xmlns:a16="http://schemas.microsoft.com/office/drawing/2014/main" xmlns="" id="{6EFC3492-86BD-4D75-B5B4-C2DBFE0BD10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2156139" y="1049347"/>
            <a:ext cx="5329698" cy="7734300"/>
            <a:chOff x="7807230" y="2012810"/>
            <a:chExt cx="3251252" cy="3459865"/>
          </a:xfrm>
        </p:grpSpPr>
        <p:sp>
          <p:nvSpPr>
            <p:cNvPr id="45" name="Rectangle 44">
              <a:extLst>
                <a:ext uri="{FF2B5EF4-FFF2-40B4-BE49-F238E27FC236}">
                  <a16:creationId xmlns:a16="http://schemas.microsoft.com/office/drawing/2014/main" xmlns="" id="{F72E5074-2516-4705-BFF1-F508394A0A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xmlns="" id="{02259E4C-F24C-4180-AEC3-76255D535E2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4" name="Picture 4" descr="Text, letter&#10;&#10;Description automatically generated">
            <a:extLst>
              <a:ext uri="{FF2B5EF4-FFF2-40B4-BE49-F238E27FC236}">
                <a16:creationId xmlns:a16="http://schemas.microsoft.com/office/drawing/2014/main" xmlns="" id="{E71F6EEE-3DF8-4CE1-8FA8-B46822329DA3}"/>
              </a:ext>
            </a:extLst>
          </p:cNvPr>
          <p:cNvPicPr>
            <a:picLocks noChangeAspect="1"/>
          </p:cNvPicPr>
          <p:nvPr/>
        </p:nvPicPr>
        <p:blipFill>
          <a:blip r:embed="rId4"/>
          <a:stretch>
            <a:fillRect/>
          </a:stretch>
        </p:blipFill>
        <p:spPr>
          <a:xfrm>
            <a:off x="12272913" y="3230207"/>
            <a:ext cx="5111808" cy="3356923"/>
          </a:xfrm>
          <a:prstGeom prst="rect">
            <a:avLst/>
          </a:prstGeom>
        </p:spPr>
      </p:pic>
    </p:spTree>
    <p:extLst>
      <p:ext uri="{BB962C8B-B14F-4D97-AF65-F5344CB8AC3E}">
        <p14:creationId xmlns:p14="http://schemas.microsoft.com/office/powerpoint/2010/main" xmlns="" val="5835039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F9CFCE6-877F-4858-B8BD-2C52CA8AFBC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8000" cy="10287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8213F8A0-12AE-4514-8372-0DD766EC28E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385299" y="720090"/>
            <a:ext cx="8187183" cy="88468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9EFF17D4-9A8C-4CE5-B096-D8CCD44004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15518" y="720090"/>
            <a:ext cx="8187181" cy="88468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text, receipt&#10;&#10;Description automatically generated">
            <a:extLst>
              <a:ext uri="{FF2B5EF4-FFF2-40B4-BE49-F238E27FC236}">
                <a16:creationId xmlns:a16="http://schemas.microsoft.com/office/drawing/2014/main" xmlns="" id="{6357E089-26CA-44F3-830E-790A6AC09AD6}"/>
              </a:ext>
            </a:extLst>
          </p:cNvPr>
          <p:cNvPicPr>
            <a:picLocks noChangeAspect="1"/>
          </p:cNvPicPr>
          <p:nvPr/>
        </p:nvPicPr>
        <p:blipFill>
          <a:blip r:embed="rId2"/>
          <a:stretch>
            <a:fillRect/>
          </a:stretch>
        </p:blipFill>
        <p:spPr>
          <a:xfrm>
            <a:off x="1838195" y="1186511"/>
            <a:ext cx="5921677" cy="7929634"/>
          </a:xfrm>
          <a:prstGeom prst="rect">
            <a:avLst/>
          </a:prstGeom>
        </p:spPr>
      </p:pic>
      <p:pic>
        <p:nvPicPr>
          <p:cNvPr id="5" name="Picture 5" descr="Text, letter&#10;&#10;Description automatically generated">
            <a:extLst>
              <a:ext uri="{FF2B5EF4-FFF2-40B4-BE49-F238E27FC236}">
                <a16:creationId xmlns:a16="http://schemas.microsoft.com/office/drawing/2014/main" xmlns="" id="{C192EF90-00DE-4980-99BB-873DA086F2AC}"/>
              </a:ext>
            </a:extLst>
          </p:cNvPr>
          <p:cNvPicPr>
            <a:picLocks noChangeAspect="1"/>
          </p:cNvPicPr>
          <p:nvPr/>
        </p:nvPicPr>
        <p:blipFill>
          <a:blip r:embed="rId3"/>
          <a:stretch>
            <a:fillRect/>
          </a:stretch>
        </p:blipFill>
        <p:spPr>
          <a:xfrm>
            <a:off x="10230634" y="2333200"/>
            <a:ext cx="6501007" cy="5229163"/>
          </a:xfrm>
          <a:prstGeom prst="rect">
            <a:avLst/>
          </a:prstGeom>
        </p:spPr>
      </p:pic>
    </p:spTree>
    <p:extLst>
      <p:ext uri="{BB962C8B-B14F-4D97-AF65-F5344CB8AC3E}">
        <p14:creationId xmlns:p14="http://schemas.microsoft.com/office/powerpoint/2010/main" xmlns="" val="5168132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xmlns="" id="{16F9E488-0718-4E1E-9D12-26779F6062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xmlns="" id="{09BE6F6B-19BD-443C-8FB0-FA45F13F95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1309257" cy="10286313"/>
          </a:xfrm>
          <a:custGeom>
            <a:avLst/>
            <a:gdLst>
              <a:gd name="connsiteX0" fmla="*/ 0 w 7539505"/>
              <a:gd name="connsiteY0" fmla="*/ 0 h 6857542"/>
              <a:gd name="connsiteX1" fmla="*/ 6392832 w 7539505"/>
              <a:gd name="connsiteY1" fmla="*/ 0 h 6857542"/>
              <a:gd name="connsiteX2" fmla="*/ 6405479 w 7539505"/>
              <a:gd name="connsiteY2" fmla="*/ 31774 h 6857542"/>
              <a:gd name="connsiteX3" fmla="*/ 7460487 w 7539505"/>
              <a:gd name="connsiteY3" fmla="*/ 2682457 h 6857542"/>
              <a:gd name="connsiteX4" fmla="*/ 7460487 w 7539505"/>
              <a:gd name="connsiteY4" fmla="*/ 3752208 h 6857542"/>
              <a:gd name="connsiteX5" fmla="*/ 6302983 w 7539505"/>
              <a:gd name="connsiteY5" fmla="*/ 6660411 h 6857542"/>
              <a:gd name="connsiteX6" fmla="*/ 6224521 w 7539505"/>
              <a:gd name="connsiteY6" fmla="*/ 6857542 h 6857542"/>
              <a:gd name="connsiteX7" fmla="*/ 0 w 7539505"/>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9505" h="6857542">
                <a:moveTo>
                  <a:pt x="0" y="0"/>
                </a:moveTo>
                <a:lnTo>
                  <a:pt x="6392832" y="0"/>
                </a:lnTo>
                <a:lnTo>
                  <a:pt x="6405479" y="31774"/>
                </a:lnTo>
                <a:cubicBezTo>
                  <a:pt x="7460487" y="2682457"/>
                  <a:pt x="7460487" y="2682457"/>
                  <a:pt x="7460487" y="2682457"/>
                </a:cubicBezTo>
                <a:cubicBezTo>
                  <a:pt x="7565845" y="2988100"/>
                  <a:pt x="7565845" y="3446565"/>
                  <a:pt x="7460487" y="3752208"/>
                </a:cubicBezTo>
                <a:cubicBezTo>
                  <a:pt x="6976500" y="4968215"/>
                  <a:pt x="6598385" y="5918220"/>
                  <a:pt x="6302983" y="6660411"/>
                </a:cubicBezTo>
                <a:lnTo>
                  <a:pt x="6224521"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oup 21">
            <a:extLst>
              <a:ext uri="{FF2B5EF4-FFF2-40B4-BE49-F238E27FC236}">
                <a16:creationId xmlns:a16="http://schemas.microsoft.com/office/drawing/2014/main" xmlns="" id="{92AAE609-C327-4952-BB48-254E9015AD8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939767" y="1022442"/>
            <a:ext cx="2343400" cy="1759459"/>
            <a:chOff x="7493121" y="1000124"/>
            <a:chExt cx="1562267" cy="1172973"/>
          </a:xfrm>
        </p:grpSpPr>
        <p:sp>
          <p:nvSpPr>
            <p:cNvPr id="23" name="Freeform 5">
              <a:extLst>
                <a:ext uri="{FF2B5EF4-FFF2-40B4-BE49-F238E27FC236}">
                  <a16:creationId xmlns:a16="http://schemas.microsoft.com/office/drawing/2014/main" xmlns="" id="{94F06CAB-1C7B-4E12-B1B8-5F7067FDAD1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749312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4" name="Freeform 5">
              <a:extLst>
                <a:ext uri="{FF2B5EF4-FFF2-40B4-BE49-F238E27FC236}">
                  <a16:creationId xmlns:a16="http://schemas.microsoft.com/office/drawing/2014/main" xmlns="" id="{48448472-893D-4CE9-9024-B0F79813BF2A}"/>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829322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3" name="TextBox 2">
            <a:extLst>
              <a:ext uri="{FF2B5EF4-FFF2-40B4-BE49-F238E27FC236}">
                <a16:creationId xmlns:a16="http://schemas.microsoft.com/office/drawing/2014/main" xmlns="" id="{1B292F00-773C-4AB6-B9BB-66F34D4EE6A9}"/>
              </a:ext>
            </a:extLst>
          </p:cNvPr>
          <p:cNvSpPr txBox="1"/>
          <p:nvPr/>
        </p:nvSpPr>
        <p:spPr>
          <a:xfrm>
            <a:off x="809121" y="1905010"/>
            <a:ext cx="8767645" cy="6476981"/>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r">
              <a:lnSpc>
                <a:spcPct val="90000"/>
              </a:lnSpc>
              <a:spcBef>
                <a:spcPct val="0"/>
              </a:spcBef>
              <a:spcAft>
                <a:spcPts val="600"/>
              </a:spcAft>
            </a:pPr>
            <a:r>
              <a:rPr lang="en-US" sz="10800" b="1" kern="1200">
                <a:solidFill>
                  <a:schemeClr val="bg1"/>
                </a:solidFill>
                <a:latin typeface="+mj-lt"/>
                <a:ea typeface="+mj-ea"/>
                <a:cs typeface="+mj-cs"/>
              </a:rPr>
              <a:t>Concepts</a:t>
            </a:r>
          </a:p>
        </p:txBody>
      </p:sp>
      <p:sp>
        <p:nvSpPr>
          <p:cNvPr id="2" name="TextBox 1">
            <a:extLst>
              <a:ext uri="{FF2B5EF4-FFF2-40B4-BE49-F238E27FC236}">
                <a16:creationId xmlns:a16="http://schemas.microsoft.com/office/drawing/2014/main" xmlns="" id="{6B0751CD-CA3D-46F9-8F8B-983B4358B7B7}"/>
              </a:ext>
            </a:extLst>
          </p:cNvPr>
          <p:cNvSpPr txBox="1"/>
          <p:nvPr/>
        </p:nvSpPr>
        <p:spPr>
          <a:xfrm>
            <a:off x="12272059" y="3728495"/>
            <a:ext cx="4233440" cy="56938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a:cs typeface="Calibri"/>
              </a:rPr>
              <a:t>Moment of Inertia</a:t>
            </a:r>
          </a:p>
          <a:p>
            <a:endParaRPr lang="en-GB" sz="2800">
              <a:cs typeface="Calibri"/>
            </a:endParaRPr>
          </a:p>
          <a:p>
            <a:r>
              <a:rPr lang="en-GB" sz="2800">
                <a:cs typeface="Calibri"/>
              </a:rPr>
              <a:t>CENTROID OF SECTION</a:t>
            </a:r>
          </a:p>
          <a:p>
            <a:endParaRPr lang="en-GB" sz="2800">
              <a:cs typeface="Calibri"/>
            </a:endParaRPr>
          </a:p>
          <a:p>
            <a:r>
              <a:rPr lang="en-GB" sz="2800">
                <a:cs typeface="Calibri"/>
              </a:rPr>
              <a:t>PARALLEL AXIS THEORM</a:t>
            </a:r>
          </a:p>
          <a:p>
            <a:endParaRPr lang="en-GB" sz="2800">
              <a:cs typeface="Calibri"/>
            </a:endParaRPr>
          </a:p>
          <a:p>
            <a:r>
              <a:rPr lang="en-GB" sz="2800">
                <a:cs typeface="Calibri"/>
              </a:rPr>
              <a:t>PERPENDICULAR AXIS THEOREM</a:t>
            </a:r>
          </a:p>
          <a:p>
            <a:endParaRPr lang="en-GB" sz="2800">
              <a:cs typeface="Calibri"/>
            </a:endParaRPr>
          </a:p>
          <a:p>
            <a:endParaRPr lang="en-GB" sz="2800">
              <a:cs typeface="Calibri"/>
            </a:endParaRPr>
          </a:p>
          <a:p>
            <a:endParaRPr lang="en-GB" sz="2800">
              <a:cs typeface="Calibri"/>
            </a:endParaRPr>
          </a:p>
          <a:p>
            <a:endParaRPr lang="en-GB" sz="2800">
              <a:cs typeface="Calibri"/>
            </a:endParaRPr>
          </a:p>
          <a:p>
            <a:endParaRPr lang="en-GB" sz="2800">
              <a:cs typeface="Calibri"/>
            </a:endParaRPr>
          </a:p>
        </p:txBody>
      </p:sp>
    </p:spTree>
    <p:extLst>
      <p:ext uri="{BB962C8B-B14F-4D97-AF65-F5344CB8AC3E}">
        <p14:creationId xmlns:p14="http://schemas.microsoft.com/office/powerpoint/2010/main" xmlns="" val="31126083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3">
            <a:extLst>
              <a:ext uri="{FF2B5EF4-FFF2-40B4-BE49-F238E27FC236}">
                <a16:creationId xmlns:a16="http://schemas.microsoft.com/office/drawing/2014/main" xmlns="" id="{33CD251C-A887-4D2F-925B-FC09719853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5">
            <a:extLst>
              <a:ext uri="{FF2B5EF4-FFF2-40B4-BE49-F238E27FC236}">
                <a16:creationId xmlns:a16="http://schemas.microsoft.com/office/drawing/2014/main" xmlns="" id="{B19D093C-27FB-4032-B282-42C4563F2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7041822"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27">
            <a:extLst>
              <a:ext uri="{FF2B5EF4-FFF2-40B4-BE49-F238E27FC236}">
                <a16:creationId xmlns:a16="http://schemas.microsoft.com/office/drawing/2014/main" xmlns="" id="{35EE815E-1BD3-4777-B652-6D98825BF66B}"/>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50935" y="1022442"/>
            <a:ext cx="1692574" cy="1270809"/>
            <a:chOff x="668003" y="1684057"/>
            <a:chExt cx="1128382" cy="847206"/>
          </a:xfrm>
        </p:grpSpPr>
        <p:sp>
          <p:nvSpPr>
            <p:cNvPr id="35" name="Freeform 5">
              <a:extLst>
                <a:ext uri="{FF2B5EF4-FFF2-40B4-BE49-F238E27FC236}">
                  <a16:creationId xmlns:a16="http://schemas.microsoft.com/office/drawing/2014/main" xmlns="" id="{E6692982-4A7D-4392-87CD-F0CD4B027DD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6" name="Freeform 5">
              <a:extLst>
                <a:ext uri="{FF2B5EF4-FFF2-40B4-BE49-F238E27FC236}">
                  <a16:creationId xmlns:a16="http://schemas.microsoft.com/office/drawing/2014/main" xmlns="" id="{196485F7-F277-4123-AC53-98EA4C858774}"/>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TextBox 2">
            <a:extLst>
              <a:ext uri="{FF2B5EF4-FFF2-40B4-BE49-F238E27FC236}">
                <a16:creationId xmlns:a16="http://schemas.microsoft.com/office/drawing/2014/main" xmlns="" id="{51BBA550-10D0-4E5C-A208-56E431735805}"/>
              </a:ext>
            </a:extLst>
          </p:cNvPr>
          <p:cNvSpPr txBox="1"/>
          <p:nvPr/>
        </p:nvSpPr>
        <p:spPr>
          <a:xfrm>
            <a:off x="1150935" y="5484198"/>
            <a:ext cx="5296909" cy="26857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7200" kern="1200">
                <a:solidFill>
                  <a:schemeClr val="bg1"/>
                </a:solidFill>
                <a:latin typeface="+mj-lt"/>
                <a:ea typeface="+mj-ea"/>
                <a:cs typeface="+mj-cs"/>
              </a:rPr>
              <a:t>MATLAB CODE</a:t>
            </a:r>
          </a:p>
        </p:txBody>
      </p:sp>
      <p:sp>
        <p:nvSpPr>
          <p:cNvPr id="2" name="TextBox 1">
            <a:extLst>
              <a:ext uri="{FF2B5EF4-FFF2-40B4-BE49-F238E27FC236}">
                <a16:creationId xmlns:a16="http://schemas.microsoft.com/office/drawing/2014/main" xmlns="" id="{AF2DAAE1-B717-4920-A724-48955250197C}"/>
              </a:ext>
            </a:extLst>
          </p:cNvPr>
          <p:cNvSpPr txBox="1"/>
          <p:nvPr/>
        </p:nvSpPr>
        <p:spPr>
          <a:xfrm>
            <a:off x="9306046" y="406126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4" name="TextBox 3">
            <a:extLst>
              <a:ext uri="{FF2B5EF4-FFF2-40B4-BE49-F238E27FC236}">
                <a16:creationId xmlns:a16="http://schemas.microsoft.com/office/drawing/2014/main" xmlns="" id="{1FE83592-1076-4078-B60C-89E525C0F9D2}"/>
              </a:ext>
            </a:extLst>
          </p:cNvPr>
          <p:cNvSpPr txBox="1"/>
          <p:nvPr/>
        </p:nvSpPr>
        <p:spPr>
          <a:xfrm>
            <a:off x="7449141" y="693113"/>
            <a:ext cx="10512705" cy="92640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a:ea typeface="+mn-lt"/>
                <a:cs typeface="+mn-lt"/>
              </a:rPr>
              <a:t>l1 = input('l1 = ');</a:t>
            </a:r>
            <a:endParaRPr lang="en-US">
              <a:ea typeface="+mn-lt"/>
              <a:cs typeface="+mn-lt"/>
            </a:endParaRPr>
          </a:p>
          <a:p>
            <a:r>
              <a:rPr lang="en-GB" sz="2800">
                <a:ea typeface="+mn-lt"/>
                <a:cs typeface="+mn-lt"/>
              </a:rPr>
              <a:t>l2 = input('l2 = ');</a:t>
            </a:r>
            <a:endParaRPr lang="en-US">
              <a:ea typeface="+mn-lt"/>
              <a:cs typeface="+mn-lt"/>
            </a:endParaRPr>
          </a:p>
          <a:p>
            <a:r>
              <a:rPr lang="en-GB" sz="2800">
                <a:ea typeface="+mn-lt"/>
                <a:cs typeface="+mn-lt"/>
              </a:rPr>
              <a:t>l3 = input('l3 = ');</a:t>
            </a:r>
            <a:endParaRPr lang="en-US">
              <a:ea typeface="+mn-lt"/>
              <a:cs typeface="+mn-lt"/>
            </a:endParaRPr>
          </a:p>
          <a:p>
            <a:r>
              <a:rPr lang="en-GB" sz="2800">
                <a:ea typeface="+mn-lt"/>
                <a:cs typeface="+mn-lt"/>
              </a:rPr>
              <a:t>A1 = 20*l1;</a:t>
            </a:r>
            <a:endParaRPr lang="en-US">
              <a:ea typeface="+mn-lt"/>
              <a:cs typeface="+mn-lt"/>
            </a:endParaRPr>
          </a:p>
          <a:p>
            <a:r>
              <a:rPr lang="en-GB" sz="2800">
                <a:ea typeface="+mn-lt"/>
                <a:cs typeface="+mn-lt"/>
              </a:rPr>
              <a:t>A2 = 20*l2;</a:t>
            </a:r>
            <a:endParaRPr lang="en-US">
              <a:ea typeface="+mn-lt"/>
              <a:cs typeface="+mn-lt"/>
            </a:endParaRPr>
          </a:p>
          <a:p>
            <a:r>
              <a:rPr lang="en-GB" sz="2800">
                <a:ea typeface="+mn-lt"/>
                <a:cs typeface="+mn-lt"/>
              </a:rPr>
              <a:t>A3 = 20*l3;</a:t>
            </a:r>
            <a:endParaRPr lang="en-US">
              <a:ea typeface="+mn-lt"/>
              <a:cs typeface="+mn-lt"/>
            </a:endParaRPr>
          </a:p>
          <a:p>
            <a:r>
              <a:rPr lang="en-GB" sz="2800">
                <a:ea typeface="+mn-lt"/>
                <a:cs typeface="+mn-lt"/>
              </a:rPr>
              <a:t>y1 = 20+l2+1;</a:t>
            </a:r>
            <a:endParaRPr lang="en-US">
              <a:ea typeface="+mn-lt"/>
              <a:cs typeface="+mn-lt"/>
            </a:endParaRPr>
          </a:p>
          <a:p>
            <a:r>
              <a:rPr lang="en-GB" sz="2800">
                <a:ea typeface="+mn-lt"/>
                <a:cs typeface="+mn-lt"/>
              </a:rPr>
              <a:t>y2 = 20+(l2/2);</a:t>
            </a:r>
            <a:endParaRPr lang="en-US">
              <a:ea typeface="+mn-lt"/>
              <a:cs typeface="+mn-lt"/>
            </a:endParaRPr>
          </a:p>
          <a:p>
            <a:r>
              <a:rPr lang="en-GB" sz="2800">
                <a:ea typeface="+mn-lt"/>
                <a:cs typeface="+mn-lt"/>
              </a:rPr>
              <a:t>y3 = 20/2;</a:t>
            </a:r>
            <a:endParaRPr lang="en-US">
              <a:ea typeface="+mn-lt"/>
              <a:cs typeface="+mn-lt"/>
            </a:endParaRPr>
          </a:p>
          <a:p>
            <a:r>
              <a:rPr lang="en-GB" sz="2800">
                <a:ea typeface="+mn-lt"/>
                <a:cs typeface="+mn-lt"/>
              </a:rPr>
              <a:t>A = A1+A2+A3;</a:t>
            </a:r>
            <a:endParaRPr lang="en-US">
              <a:ea typeface="+mn-lt"/>
              <a:cs typeface="+mn-lt"/>
            </a:endParaRPr>
          </a:p>
          <a:p>
            <a:r>
              <a:rPr lang="en-GB" sz="2800" err="1">
                <a:ea typeface="+mn-lt"/>
                <a:cs typeface="+mn-lt"/>
              </a:rPr>
              <a:t>yc</a:t>
            </a:r>
            <a:r>
              <a:rPr lang="en-GB" sz="2800">
                <a:ea typeface="+mn-lt"/>
                <a:cs typeface="+mn-lt"/>
              </a:rPr>
              <a:t> = (A1*y1+A2*y2+A3*y3)/A;</a:t>
            </a:r>
            <a:endParaRPr lang="en-US">
              <a:ea typeface="+mn-lt"/>
              <a:cs typeface="+mn-lt"/>
            </a:endParaRPr>
          </a:p>
          <a:p>
            <a:r>
              <a:rPr lang="en-GB" sz="2800">
                <a:ea typeface="+mn-lt"/>
                <a:cs typeface="+mn-lt"/>
              </a:rPr>
              <a:t>I1x = (1/12)*A1*(20^2);</a:t>
            </a:r>
            <a:endParaRPr lang="en-US">
              <a:ea typeface="+mn-lt"/>
              <a:cs typeface="+mn-lt"/>
            </a:endParaRPr>
          </a:p>
          <a:p>
            <a:r>
              <a:rPr lang="en-GB" sz="2800">
                <a:ea typeface="+mn-lt"/>
                <a:cs typeface="+mn-lt"/>
              </a:rPr>
              <a:t>I2x = (1/12)*A2*(l2^2);</a:t>
            </a:r>
            <a:endParaRPr lang="en-US">
              <a:ea typeface="+mn-lt"/>
              <a:cs typeface="+mn-lt"/>
            </a:endParaRPr>
          </a:p>
          <a:p>
            <a:r>
              <a:rPr lang="en-GB" sz="2800">
                <a:ea typeface="+mn-lt"/>
                <a:cs typeface="+mn-lt"/>
              </a:rPr>
              <a:t>I3x = (1/12)*A3*(20^2);</a:t>
            </a:r>
            <a:endParaRPr lang="en-US">
              <a:ea typeface="+mn-lt"/>
              <a:cs typeface="+mn-lt"/>
            </a:endParaRPr>
          </a:p>
          <a:p>
            <a:r>
              <a:rPr lang="en-GB" sz="2800">
                <a:ea typeface="+mn-lt"/>
                <a:cs typeface="+mn-lt"/>
              </a:rPr>
              <a:t>I1y = (1/12)*A1*(l1^2);</a:t>
            </a:r>
            <a:endParaRPr lang="en-US">
              <a:ea typeface="+mn-lt"/>
              <a:cs typeface="+mn-lt"/>
            </a:endParaRPr>
          </a:p>
          <a:p>
            <a:r>
              <a:rPr lang="en-GB" sz="2800">
                <a:ea typeface="+mn-lt"/>
                <a:cs typeface="+mn-lt"/>
              </a:rPr>
              <a:t>I2y = (1/12)*A2*(20^2);</a:t>
            </a:r>
            <a:endParaRPr lang="en-US">
              <a:ea typeface="+mn-lt"/>
              <a:cs typeface="+mn-lt"/>
            </a:endParaRPr>
          </a:p>
          <a:p>
            <a:r>
              <a:rPr lang="en-GB" sz="2800">
                <a:ea typeface="+mn-lt"/>
                <a:cs typeface="+mn-lt"/>
              </a:rPr>
              <a:t>I3y = (1/12)*A3*(l3^2);</a:t>
            </a:r>
            <a:endParaRPr lang="en-US">
              <a:ea typeface="+mn-lt"/>
              <a:cs typeface="+mn-lt"/>
            </a:endParaRPr>
          </a:p>
          <a:p>
            <a:r>
              <a:rPr lang="en-GB" sz="2800">
                <a:ea typeface="+mn-lt"/>
                <a:cs typeface="+mn-lt"/>
              </a:rPr>
              <a:t>d1 = abs(yc-y1);</a:t>
            </a:r>
            <a:endParaRPr lang="en-US">
              <a:ea typeface="+mn-lt"/>
              <a:cs typeface="+mn-lt"/>
            </a:endParaRPr>
          </a:p>
          <a:p>
            <a:r>
              <a:rPr lang="en-GB" sz="2800">
                <a:ea typeface="+mn-lt"/>
                <a:cs typeface="+mn-lt"/>
              </a:rPr>
              <a:t>d2 = abs(yc-y2);</a:t>
            </a:r>
            <a:endParaRPr lang="en-US">
              <a:ea typeface="+mn-lt"/>
              <a:cs typeface="+mn-lt"/>
            </a:endParaRPr>
          </a:p>
          <a:p>
            <a:r>
              <a:rPr lang="en-GB" sz="2800">
                <a:ea typeface="+mn-lt"/>
                <a:cs typeface="+mn-lt"/>
              </a:rPr>
              <a:t>d3 = abs(yc-y3);</a:t>
            </a:r>
            <a:endParaRPr lang="en-GB">
              <a:ea typeface="+mn-lt"/>
              <a:cs typeface="+mn-lt"/>
            </a:endParaRPr>
          </a:p>
          <a:p>
            <a:endParaRPr lang="en-GB"/>
          </a:p>
          <a:p>
            <a:endParaRPr lang="en-US"/>
          </a:p>
        </p:txBody>
      </p:sp>
    </p:spTree>
    <p:extLst>
      <p:ext uri="{BB962C8B-B14F-4D97-AF65-F5344CB8AC3E}">
        <p14:creationId xmlns:p14="http://schemas.microsoft.com/office/powerpoint/2010/main" xmlns="" val="35748426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3">
            <a:extLst>
              <a:ext uri="{FF2B5EF4-FFF2-40B4-BE49-F238E27FC236}">
                <a16:creationId xmlns:a16="http://schemas.microsoft.com/office/drawing/2014/main" xmlns="" id="{33CD251C-A887-4D2F-925B-FC09719853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5">
            <a:extLst>
              <a:ext uri="{FF2B5EF4-FFF2-40B4-BE49-F238E27FC236}">
                <a16:creationId xmlns:a16="http://schemas.microsoft.com/office/drawing/2014/main" xmlns="" id="{B19D093C-27FB-4032-B282-42C4563F2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7041822"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27">
            <a:extLst>
              <a:ext uri="{FF2B5EF4-FFF2-40B4-BE49-F238E27FC236}">
                <a16:creationId xmlns:a16="http://schemas.microsoft.com/office/drawing/2014/main" xmlns="" id="{35EE815E-1BD3-4777-B652-6D98825BF66B}"/>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50935" y="1022442"/>
            <a:ext cx="1692574" cy="1270809"/>
            <a:chOff x="668003" y="1684057"/>
            <a:chExt cx="1128382" cy="847206"/>
          </a:xfrm>
        </p:grpSpPr>
        <p:sp>
          <p:nvSpPr>
            <p:cNvPr id="35" name="Freeform 5">
              <a:extLst>
                <a:ext uri="{FF2B5EF4-FFF2-40B4-BE49-F238E27FC236}">
                  <a16:creationId xmlns:a16="http://schemas.microsoft.com/office/drawing/2014/main" xmlns="" id="{E6692982-4A7D-4392-87CD-F0CD4B027DD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6" name="Freeform 5">
              <a:extLst>
                <a:ext uri="{FF2B5EF4-FFF2-40B4-BE49-F238E27FC236}">
                  <a16:creationId xmlns:a16="http://schemas.microsoft.com/office/drawing/2014/main" xmlns="" id="{196485F7-F277-4123-AC53-98EA4C858774}"/>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TextBox 2">
            <a:extLst>
              <a:ext uri="{FF2B5EF4-FFF2-40B4-BE49-F238E27FC236}">
                <a16:creationId xmlns:a16="http://schemas.microsoft.com/office/drawing/2014/main" xmlns="" id="{51BBA550-10D0-4E5C-A208-56E431735805}"/>
              </a:ext>
            </a:extLst>
          </p:cNvPr>
          <p:cNvSpPr txBox="1"/>
          <p:nvPr/>
        </p:nvSpPr>
        <p:spPr>
          <a:xfrm>
            <a:off x="649894" y="4325540"/>
            <a:ext cx="5750977" cy="26857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7200" kern="1200">
                <a:solidFill>
                  <a:schemeClr val="bg1"/>
                </a:solidFill>
                <a:latin typeface="+mj-lt"/>
                <a:ea typeface="+mj-ea"/>
                <a:cs typeface="+mj-cs"/>
              </a:rPr>
              <a:t>MATLAB CODE</a:t>
            </a:r>
            <a:r>
              <a:rPr lang="en-US" sz="7200">
                <a:solidFill>
                  <a:schemeClr val="bg1"/>
                </a:solidFill>
                <a:latin typeface="+mj-lt"/>
                <a:ea typeface="+mj-ea"/>
                <a:cs typeface="+mj-cs"/>
              </a:rPr>
              <a:t> </a:t>
            </a:r>
            <a:endParaRPr lang="en-US" sz="7200" kern="1200">
              <a:solidFill>
                <a:schemeClr val="bg1"/>
              </a:solidFill>
              <a:latin typeface="+mj-lt"/>
              <a:ea typeface="+mj-ea"/>
              <a:cs typeface="Calibri"/>
            </a:endParaRPr>
          </a:p>
        </p:txBody>
      </p:sp>
      <p:sp>
        <p:nvSpPr>
          <p:cNvPr id="2" name="TextBox 1">
            <a:extLst>
              <a:ext uri="{FF2B5EF4-FFF2-40B4-BE49-F238E27FC236}">
                <a16:creationId xmlns:a16="http://schemas.microsoft.com/office/drawing/2014/main" xmlns="" id="{AF2DAAE1-B717-4920-A724-48955250197C}"/>
              </a:ext>
            </a:extLst>
          </p:cNvPr>
          <p:cNvSpPr txBox="1"/>
          <p:nvPr/>
        </p:nvSpPr>
        <p:spPr>
          <a:xfrm>
            <a:off x="9306046" y="406126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4" name="TextBox 3">
            <a:extLst>
              <a:ext uri="{FF2B5EF4-FFF2-40B4-BE49-F238E27FC236}">
                <a16:creationId xmlns:a16="http://schemas.microsoft.com/office/drawing/2014/main" xmlns="" id="{1FE83592-1076-4078-B60C-89E525C0F9D2}"/>
              </a:ext>
            </a:extLst>
          </p:cNvPr>
          <p:cNvSpPr txBox="1"/>
          <p:nvPr/>
        </p:nvSpPr>
        <p:spPr>
          <a:xfrm>
            <a:off x="7323881" y="223387"/>
            <a:ext cx="10512705" cy="125880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a:ea typeface="+mn-lt"/>
                <a:cs typeface="+mn-lt"/>
              </a:rPr>
              <a:t>%Parallel axis theorem</a:t>
            </a:r>
          </a:p>
          <a:p>
            <a:r>
              <a:rPr lang="en-GB" sz="2800">
                <a:ea typeface="+mn-lt"/>
                <a:cs typeface="+mn-lt"/>
              </a:rPr>
              <a:t>I1cx = I1x+A1*(d1^2);</a:t>
            </a:r>
            <a:endParaRPr lang="en-GB"/>
          </a:p>
          <a:p>
            <a:r>
              <a:rPr lang="en-GB" sz="2800">
                <a:ea typeface="+mn-lt"/>
                <a:cs typeface="+mn-lt"/>
              </a:rPr>
              <a:t>I2cx = I2x+A2*(d2^2);</a:t>
            </a:r>
          </a:p>
          <a:p>
            <a:r>
              <a:rPr lang="en-GB" sz="2800">
                <a:ea typeface="+mn-lt"/>
                <a:cs typeface="+mn-lt"/>
              </a:rPr>
              <a:t>I3cx = I3x+A3*(d3^2);</a:t>
            </a:r>
          </a:p>
          <a:p>
            <a:endParaRPr lang="en-GB" sz="2800">
              <a:ea typeface="+mn-lt"/>
              <a:cs typeface="+mn-lt"/>
            </a:endParaRPr>
          </a:p>
          <a:p>
            <a:r>
              <a:rPr lang="en-GB" sz="2800">
                <a:ea typeface="+mn-lt"/>
                <a:cs typeface="+mn-lt"/>
              </a:rPr>
              <a:t>Ix = I1cx+I2cx+I3cx;</a:t>
            </a:r>
          </a:p>
          <a:p>
            <a:endParaRPr lang="en-GB" sz="2800">
              <a:ea typeface="+mn-lt"/>
              <a:cs typeface="+mn-lt"/>
            </a:endParaRPr>
          </a:p>
          <a:p>
            <a:r>
              <a:rPr lang="en-GB" sz="2800" err="1">
                <a:ea typeface="+mn-lt"/>
                <a:cs typeface="+mn-lt"/>
              </a:rPr>
              <a:t>Iy</a:t>
            </a:r>
            <a:r>
              <a:rPr lang="en-GB" sz="2800">
                <a:ea typeface="+mn-lt"/>
                <a:cs typeface="+mn-lt"/>
              </a:rPr>
              <a:t> = I1y+I2y+I3y;</a:t>
            </a:r>
          </a:p>
          <a:p>
            <a:r>
              <a:rPr lang="en-GB" sz="2800">
                <a:ea typeface="+mn-lt"/>
                <a:cs typeface="+mn-lt"/>
              </a:rPr>
              <a:t>  % Perp axis theorem</a:t>
            </a:r>
          </a:p>
          <a:p>
            <a:r>
              <a:rPr lang="en-GB" sz="2800" err="1">
                <a:ea typeface="+mn-lt"/>
                <a:cs typeface="+mn-lt"/>
              </a:rPr>
              <a:t>Iz</a:t>
            </a:r>
            <a:r>
              <a:rPr lang="en-GB" sz="2800">
                <a:ea typeface="+mn-lt"/>
                <a:cs typeface="+mn-lt"/>
              </a:rPr>
              <a:t> = </a:t>
            </a:r>
            <a:r>
              <a:rPr lang="en-GB" sz="2800" err="1">
                <a:ea typeface="+mn-lt"/>
                <a:cs typeface="+mn-lt"/>
              </a:rPr>
              <a:t>Ix+Iy</a:t>
            </a:r>
            <a:r>
              <a:rPr lang="en-GB" sz="2800">
                <a:ea typeface="+mn-lt"/>
                <a:cs typeface="+mn-lt"/>
              </a:rPr>
              <a:t>; </a:t>
            </a:r>
          </a:p>
          <a:p>
            <a:r>
              <a:rPr lang="en-GB" sz="2800">
                <a:ea typeface="+mn-lt"/>
                <a:cs typeface="+mn-lt"/>
              </a:rPr>
              <a:t>  </a:t>
            </a:r>
            <a:r>
              <a:rPr lang="en-GB" sz="2800" err="1">
                <a:ea typeface="+mn-lt"/>
                <a:cs typeface="+mn-lt"/>
              </a:rPr>
              <a:t>disp</a:t>
            </a:r>
            <a:r>
              <a:rPr lang="en-GB" sz="2800">
                <a:ea typeface="+mn-lt"/>
                <a:cs typeface="+mn-lt"/>
              </a:rPr>
              <a:t>('Moment of inertia through horizontal axis passing through centroid, Ix: ')</a:t>
            </a:r>
          </a:p>
          <a:p>
            <a:r>
              <a:rPr lang="en-GB" sz="2800">
                <a:ea typeface="+mn-lt"/>
                <a:cs typeface="+mn-lt"/>
              </a:rPr>
              <a:t>  </a:t>
            </a:r>
            <a:r>
              <a:rPr lang="en-GB" sz="2800" err="1">
                <a:ea typeface="+mn-lt"/>
                <a:cs typeface="+mn-lt"/>
              </a:rPr>
              <a:t>disp</a:t>
            </a:r>
            <a:r>
              <a:rPr lang="en-GB" sz="2800">
                <a:ea typeface="+mn-lt"/>
                <a:cs typeface="+mn-lt"/>
              </a:rPr>
              <a:t>(Ix)</a:t>
            </a:r>
          </a:p>
          <a:p>
            <a:r>
              <a:rPr lang="en-GB" sz="2800">
                <a:ea typeface="+mn-lt"/>
                <a:cs typeface="+mn-lt"/>
              </a:rPr>
              <a:t>  </a:t>
            </a:r>
            <a:r>
              <a:rPr lang="en-GB" sz="2800" err="1">
                <a:ea typeface="+mn-lt"/>
                <a:cs typeface="+mn-lt"/>
              </a:rPr>
              <a:t>disp</a:t>
            </a:r>
            <a:r>
              <a:rPr lang="en-GB" sz="2800">
                <a:ea typeface="+mn-lt"/>
                <a:cs typeface="+mn-lt"/>
              </a:rPr>
              <a:t>('Moment of inertia through vertical axis passing through centroid, </a:t>
            </a:r>
            <a:r>
              <a:rPr lang="en-GB" sz="2800" err="1">
                <a:ea typeface="+mn-lt"/>
                <a:cs typeface="+mn-lt"/>
              </a:rPr>
              <a:t>Iy</a:t>
            </a:r>
            <a:r>
              <a:rPr lang="en-GB" sz="2800">
                <a:ea typeface="+mn-lt"/>
                <a:cs typeface="+mn-lt"/>
              </a:rPr>
              <a:t>: ')</a:t>
            </a:r>
          </a:p>
          <a:p>
            <a:r>
              <a:rPr lang="en-GB" sz="2800">
                <a:ea typeface="+mn-lt"/>
                <a:cs typeface="+mn-lt"/>
              </a:rPr>
              <a:t>  </a:t>
            </a:r>
            <a:r>
              <a:rPr lang="en-GB" sz="2800" err="1">
                <a:ea typeface="+mn-lt"/>
                <a:cs typeface="+mn-lt"/>
              </a:rPr>
              <a:t>disp</a:t>
            </a:r>
            <a:r>
              <a:rPr lang="en-GB" sz="2800">
                <a:ea typeface="+mn-lt"/>
                <a:cs typeface="+mn-lt"/>
              </a:rPr>
              <a:t>(</a:t>
            </a:r>
            <a:r>
              <a:rPr lang="en-GB" sz="2800" err="1">
                <a:ea typeface="+mn-lt"/>
                <a:cs typeface="+mn-lt"/>
              </a:rPr>
              <a:t>Iy</a:t>
            </a:r>
            <a:r>
              <a:rPr lang="en-GB" sz="2800">
                <a:ea typeface="+mn-lt"/>
                <a:cs typeface="+mn-lt"/>
              </a:rPr>
              <a:t>)</a:t>
            </a:r>
          </a:p>
          <a:p>
            <a:r>
              <a:rPr lang="en-GB" sz="2800">
                <a:ea typeface="+mn-lt"/>
                <a:cs typeface="+mn-lt"/>
              </a:rPr>
              <a:t>  </a:t>
            </a:r>
            <a:r>
              <a:rPr lang="en-GB" sz="2800" err="1">
                <a:ea typeface="+mn-lt"/>
                <a:cs typeface="+mn-lt"/>
              </a:rPr>
              <a:t>disp</a:t>
            </a:r>
            <a:r>
              <a:rPr lang="en-GB" sz="2800">
                <a:ea typeface="+mn-lt"/>
                <a:cs typeface="+mn-lt"/>
              </a:rPr>
              <a:t>('Moment of Inertia perpendicular to plane passing through centroid, </a:t>
            </a:r>
            <a:r>
              <a:rPr lang="en-GB" sz="2800" err="1">
                <a:ea typeface="+mn-lt"/>
                <a:cs typeface="+mn-lt"/>
              </a:rPr>
              <a:t>Iz</a:t>
            </a:r>
            <a:r>
              <a:rPr lang="en-GB" sz="2800">
                <a:ea typeface="+mn-lt"/>
                <a:cs typeface="+mn-lt"/>
              </a:rPr>
              <a:t>: ')</a:t>
            </a:r>
          </a:p>
          <a:p>
            <a:r>
              <a:rPr lang="en-GB" sz="2800">
                <a:ea typeface="+mn-lt"/>
                <a:cs typeface="+mn-lt"/>
              </a:rPr>
              <a:t>  </a:t>
            </a:r>
            <a:r>
              <a:rPr lang="en-GB" sz="2800" err="1">
                <a:ea typeface="+mn-lt"/>
                <a:cs typeface="+mn-lt"/>
              </a:rPr>
              <a:t>disp</a:t>
            </a:r>
            <a:r>
              <a:rPr lang="en-GB" sz="2800">
                <a:ea typeface="+mn-lt"/>
                <a:cs typeface="+mn-lt"/>
              </a:rPr>
              <a:t>(</a:t>
            </a:r>
            <a:r>
              <a:rPr lang="en-GB" sz="2800" err="1">
                <a:ea typeface="+mn-lt"/>
                <a:cs typeface="+mn-lt"/>
              </a:rPr>
              <a:t>Iz</a:t>
            </a:r>
            <a:r>
              <a:rPr lang="en-GB" sz="2800">
                <a:ea typeface="+mn-lt"/>
                <a:cs typeface="+mn-lt"/>
              </a:rPr>
              <a:t>)</a:t>
            </a:r>
            <a:endParaRPr lang="en-US" sz="2800">
              <a:ea typeface="+mn-lt"/>
              <a:cs typeface="+mn-lt"/>
            </a:endParaRPr>
          </a:p>
          <a:p>
            <a:endParaRPr lang="en-GB" sz="2800">
              <a:ea typeface="+mn-lt"/>
              <a:cs typeface="+mn-lt"/>
            </a:endParaRPr>
          </a:p>
          <a:p>
            <a:endParaRPr lang="en-GB" sz="2800">
              <a:ea typeface="+mn-lt"/>
              <a:cs typeface="+mn-lt"/>
            </a:endParaRPr>
          </a:p>
          <a:p>
            <a:endParaRPr lang="en-GB" sz="2800">
              <a:ea typeface="+mn-lt"/>
              <a:cs typeface="+mn-lt"/>
            </a:endParaRPr>
          </a:p>
          <a:p>
            <a:endParaRPr lang="en-GB" sz="2800">
              <a:cs typeface="Calibri"/>
            </a:endParaRPr>
          </a:p>
          <a:p>
            <a:endParaRPr lang="en-GB" sz="2800">
              <a:cs typeface="Calibri"/>
            </a:endParaRPr>
          </a:p>
          <a:p>
            <a:endParaRPr lang="en-GB" sz="2800">
              <a:highlight>
                <a:srgbClr val="FFFF00"/>
              </a:highlight>
              <a:ea typeface="+mn-lt"/>
              <a:cs typeface="+mn-lt"/>
            </a:endParaRPr>
          </a:p>
          <a:p>
            <a:endParaRPr lang="en-GB" sz="2800">
              <a:ea typeface="+mn-lt"/>
              <a:cs typeface="+mn-lt"/>
            </a:endParaRPr>
          </a:p>
          <a:p>
            <a:endParaRPr lang="en-GB" sz="2800">
              <a:ea typeface="+mn-lt"/>
              <a:cs typeface="+mn-lt"/>
            </a:endParaRPr>
          </a:p>
          <a:p>
            <a:endParaRPr lang="en-GB" sz="2800">
              <a:cs typeface="Calibri"/>
            </a:endParaRPr>
          </a:p>
          <a:p>
            <a:endParaRPr lang="en-GB" sz="2800">
              <a:cs typeface="Calibri"/>
            </a:endParaRPr>
          </a:p>
        </p:txBody>
      </p:sp>
    </p:spTree>
    <p:extLst>
      <p:ext uri="{BB962C8B-B14F-4D97-AF65-F5344CB8AC3E}">
        <p14:creationId xmlns:p14="http://schemas.microsoft.com/office/powerpoint/2010/main" xmlns="" val="17182788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xmlns="" id="{12609869-9E80-471B-A487-A53288E0E79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xmlns="" id="{05C38C53-95A8-4F61-A2FE-3445099623E0}"/>
              </a:ext>
            </a:extLst>
          </p:cNvPr>
          <p:cNvSpPr txBox="1"/>
          <p:nvPr/>
        </p:nvSpPr>
        <p:spPr>
          <a:xfrm>
            <a:off x="1704595" y="753030"/>
            <a:ext cx="7985573" cy="2464455"/>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6000" u="sng" kern="1200">
                <a:solidFill>
                  <a:schemeClr val="tx1"/>
                </a:solidFill>
                <a:latin typeface="+mj-lt"/>
                <a:ea typeface="+mj-ea"/>
                <a:cs typeface="+mj-cs"/>
              </a:rPr>
              <a:t>OUT PUT</a:t>
            </a:r>
            <a:endParaRPr lang="en-US" sz="6000" kern="1200">
              <a:solidFill>
                <a:schemeClr val="tx1"/>
              </a:solidFill>
              <a:latin typeface="+mj-lt"/>
              <a:ea typeface="+mj-ea"/>
              <a:cs typeface="+mj-cs"/>
            </a:endParaRPr>
          </a:p>
        </p:txBody>
      </p:sp>
      <p:sp>
        <p:nvSpPr>
          <p:cNvPr id="3" name="TextBox 2">
            <a:extLst>
              <a:ext uri="{FF2B5EF4-FFF2-40B4-BE49-F238E27FC236}">
                <a16:creationId xmlns:a16="http://schemas.microsoft.com/office/drawing/2014/main" xmlns="" id="{07DD7A11-F690-4C4D-B580-1FF2BC94BBEC}"/>
              </a:ext>
            </a:extLst>
          </p:cNvPr>
          <p:cNvSpPr txBox="1"/>
          <p:nvPr/>
        </p:nvSpPr>
        <p:spPr>
          <a:xfrm>
            <a:off x="1717384" y="3608841"/>
            <a:ext cx="7972784" cy="530262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lnSpcReduction="10000"/>
          </a:bodyPr>
          <a:lstStyle/>
          <a:p>
            <a:r>
              <a:rPr lang="en-US" sz="3000">
                <a:ea typeface="+mn-lt"/>
                <a:cs typeface="+mn-lt"/>
              </a:rPr>
              <a:t>l1 = 120</a:t>
            </a:r>
            <a:endParaRPr lang="en-US"/>
          </a:p>
          <a:p>
            <a:r>
              <a:rPr lang="en-US" sz="3000">
                <a:ea typeface="+mn-lt"/>
                <a:cs typeface="+mn-lt"/>
              </a:rPr>
              <a:t>l2 = 70</a:t>
            </a:r>
            <a:endParaRPr lang="en-US"/>
          </a:p>
          <a:p>
            <a:r>
              <a:rPr lang="en-US" sz="3000">
                <a:ea typeface="+mn-lt"/>
                <a:cs typeface="+mn-lt"/>
              </a:rPr>
              <a:t>l3 = 100</a:t>
            </a:r>
            <a:endParaRPr lang="en-US">
              <a:ea typeface="+mn-lt"/>
              <a:cs typeface="+mn-lt"/>
            </a:endParaRPr>
          </a:p>
          <a:p>
            <a:r>
              <a:rPr lang="en-US" sz="3000">
                <a:ea typeface="+mn-lt"/>
                <a:cs typeface="+mn-lt"/>
              </a:rPr>
              <a:t>Moment of inertia through horizontal axis passing through centroid, Ix:</a:t>
            </a:r>
            <a:endParaRPr lang="en-US">
              <a:ea typeface="+mn-lt"/>
              <a:cs typeface="+mn-lt"/>
            </a:endParaRPr>
          </a:p>
          <a:p>
            <a:r>
              <a:rPr lang="en-US" sz="3000">
                <a:ea typeface="+mn-lt"/>
                <a:cs typeface="+mn-lt"/>
              </a:rPr>
              <a:t>7.8765e+06</a:t>
            </a:r>
            <a:endParaRPr lang="en-US"/>
          </a:p>
          <a:p>
            <a:r>
              <a:rPr lang="en-US" sz="3000">
                <a:ea typeface="+mn-lt"/>
                <a:cs typeface="+mn-lt"/>
              </a:rPr>
              <a:t>Moment of inertia through vertical axis passing through centroid, </a:t>
            </a:r>
            <a:r>
              <a:rPr lang="en-US" sz="3000" err="1">
                <a:ea typeface="+mn-lt"/>
                <a:cs typeface="+mn-lt"/>
              </a:rPr>
              <a:t>Iy</a:t>
            </a:r>
            <a:r>
              <a:rPr lang="en-US" sz="3000">
                <a:ea typeface="+mn-lt"/>
                <a:cs typeface="+mn-lt"/>
              </a:rPr>
              <a:t>:</a:t>
            </a:r>
            <a:endParaRPr lang="en-US">
              <a:ea typeface="+mn-lt"/>
              <a:cs typeface="+mn-lt"/>
            </a:endParaRPr>
          </a:p>
          <a:p>
            <a:r>
              <a:rPr lang="en-US" sz="3000">
                <a:ea typeface="+mn-lt"/>
                <a:cs typeface="+mn-lt"/>
              </a:rPr>
              <a:t>4.5933e+06</a:t>
            </a:r>
            <a:endParaRPr lang="en-US">
              <a:ea typeface="+mn-lt"/>
              <a:cs typeface="+mn-lt"/>
            </a:endParaRPr>
          </a:p>
          <a:p>
            <a:r>
              <a:rPr lang="en-US" sz="3000">
                <a:ea typeface="+mn-lt"/>
                <a:cs typeface="+mn-lt"/>
              </a:rPr>
              <a:t>Moment of Inertia perpendicular to plane passing through centroid, </a:t>
            </a:r>
            <a:r>
              <a:rPr lang="en-US" sz="3000" err="1">
                <a:ea typeface="+mn-lt"/>
                <a:cs typeface="+mn-lt"/>
              </a:rPr>
              <a:t>Iz</a:t>
            </a:r>
            <a:r>
              <a:rPr lang="en-US" sz="3000">
                <a:ea typeface="+mn-lt"/>
                <a:cs typeface="+mn-lt"/>
              </a:rPr>
              <a:t>:</a:t>
            </a:r>
            <a:endParaRPr lang="en-US">
              <a:ea typeface="+mn-lt"/>
              <a:cs typeface="+mn-lt"/>
            </a:endParaRPr>
          </a:p>
          <a:p>
            <a:pPr>
              <a:lnSpc>
                <a:spcPct val="90000"/>
              </a:lnSpc>
            </a:pPr>
            <a:r>
              <a:rPr lang="en-US" sz="3000">
                <a:ea typeface="+mn-lt"/>
                <a:cs typeface="+mn-lt"/>
              </a:rPr>
              <a:t>1.2470e+07</a:t>
            </a:r>
            <a:endParaRPr lang="en-US">
              <a:ea typeface="+mn-lt"/>
              <a:cs typeface="+mn-lt"/>
            </a:endParaRPr>
          </a:p>
          <a:p>
            <a:pPr>
              <a:lnSpc>
                <a:spcPct val="90000"/>
              </a:lnSpc>
              <a:spcAft>
                <a:spcPts val="600"/>
              </a:spcAft>
            </a:pPr>
            <a:endParaRPr lang="en-US" sz="3000">
              <a:cs typeface="Calibri"/>
            </a:endParaRPr>
          </a:p>
        </p:txBody>
      </p:sp>
      <p:sp>
        <p:nvSpPr>
          <p:cNvPr id="58" name="Rectangle 57">
            <a:extLst>
              <a:ext uri="{FF2B5EF4-FFF2-40B4-BE49-F238E27FC236}">
                <a16:creationId xmlns:a16="http://schemas.microsoft.com/office/drawing/2014/main" xmlns="" id="{7004738A-9D34-43E8-97D2-CA0EED4F8B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12184999" y="-7"/>
            <a:ext cx="6138782" cy="10286999"/>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xmlns="" id="{B8B8D07F-F13E-443E-BA68-2D26672D76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12184999" y="-3"/>
            <a:ext cx="6138782" cy="9600553"/>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xmlns="" id="{2813A4FA-24A5-41ED-A534-3807D1B2F3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12184999" y="-33"/>
            <a:ext cx="6103001" cy="9600583"/>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xmlns="" id="{C3944F27-CA70-4E84-A51A-E6BF895589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12184999" y="-15"/>
            <a:ext cx="5417201" cy="10286995"/>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9" descr="Icon&#10;&#10;Description automatically generated">
            <a:extLst>
              <a:ext uri="{FF2B5EF4-FFF2-40B4-BE49-F238E27FC236}">
                <a16:creationId xmlns:a16="http://schemas.microsoft.com/office/drawing/2014/main" xmlns="" id="{875B0441-96A8-4DE6-8C28-A2E4B39DE844}"/>
              </a:ext>
            </a:extLst>
          </p:cNvPr>
          <p:cNvPicPr>
            <a:picLocks noChangeAspect="1"/>
          </p:cNvPicPr>
          <p:nvPr/>
        </p:nvPicPr>
        <p:blipFill>
          <a:blip r:embed="rId2"/>
          <a:stretch>
            <a:fillRect/>
          </a:stretch>
        </p:blipFill>
        <p:spPr>
          <a:xfrm>
            <a:off x="10613950" y="2039522"/>
            <a:ext cx="6255795" cy="6255795"/>
          </a:xfrm>
          <a:prstGeom prst="rect">
            <a:avLst/>
          </a:prstGeom>
        </p:spPr>
      </p:pic>
    </p:spTree>
    <p:extLst>
      <p:ext uri="{BB962C8B-B14F-4D97-AF65-F5344CB8AC3E}">
        <p14:creationId xmlns:p14="http://schemas.microsoft.com/office/powerpoint/2010/main" xmlns="" val="27526123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xmlns="" id="{FF9B822F-893E-44C8-963C-64F50ACECB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8000" cy="10287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xmlns="" id="{EBF87945-A001-489F-9D9B-7D9435F0B9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22958" y="521206"/>
            <a:ext cx="16651224" cy="27020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xmlns="" id="{CFBDD89D-1CB9-4BCD-887F-D4B4E29305F8}"/>
              </a:ext>
            </a:extLst>
          </p:cNvPr>
          <p:cNvSpPr txBox="1"/>
          <p:nvPr/>
        </p:nvSpPr>
        <p:spPr>
          <a:xfrm>
            <a:off x="1257300" y="877824"/>
            <a:ext cx="7056120" cy="140922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800">
                <a:solidFill>
                  <a:schemeClr val="bg1"/>
                </a:solidFill>
                <a:latin typeface="+mj-lt"/>
                <a:ea typeface="+mj-ea"/>
                <a:cs typeface="+mj-cs"/>
              </a:rPr>
              <a:t>QUESTION 6</a:t>
            </a:r>
            <a:endParaRPr lang="en-US" sz="4800">
              <a:solidFill>
                <a:schemeClr val="bg1"/>
              </a:solidFill>
              <a:latin typeface="+mj-lt"/>
              <a:ea typeface="+mj-ea"/>
              <a:cs typeface="Calibri"/>
            </a:endParaRPr>
          </a:p>
        </p:txBody>
      </p:sp>
      <p:sp>
        <p:nvSpPr>
          <p:cNvPr id="2" name="TextBox 1">
            <a:extLst>
              <a:ext uri="{FF2B5EF4-FFF2-40B4-BE49-F238E27FC236}">
                <a16:creationId xmlns:a16="http://schemas.microsoft.com/office/drawing/2014/main" xmlns="" id="{B24C65AD-6A21-40E2-8178-8D6C951C5D8E}"/>
              </a:ext>
            </a:extLst>
          </p:cNvPr>
          <p:cNvSpPr txBox="1"/>
          <p:nvPr/>
        </p:nvSpPr>
        <p:spPr>
          <a:xfrm>
            <a:off x="7484178" y="4041344"/>
            <a:ext cx="9588923" cy="5725141"/>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lnSpc>
                <a:spcPct val="90000"/>
              </a:lnSpc>
              <a:spcAft>
                <a:spcPts val="600"/>
              </a:spcAft>
            </a:pPr>
            <a:r>
              <a:rPr lang="en-GB" sz="3200">
                <a:ea typeface="+mn-lt"/>
                <a:cs typeface="+mn-lt"/>
              </a:rPr>
              <a:t>(A) Using the method of sections find the forces in members AB, AC and AD of mechanical structure that carries a sand load</a:t>
            </a:r>
          </a:p>
          <a:p>
            <a:pPr>
              <a:lnSpc>
                <a:spcPct val="90000"/>
              </a:lnSpc>
              <a:spcAft>
                <a:spcPts val="600"/>
              </a:spcAft>
            </a:pPr>
            <a:r>
              <a:rPr lang="en-GB" sz="3200">
                <a:ea typeface="+mn-lt"/>
                <a:cs typeface="+mn-lt"/>
              </a:rPr>
              <a:t>It is found that the member AD will collapse when the tension or compressive force exceeds 2369.6 lbs. It is also noted that the workers fill the sand carrier in such a way that the weight of the sand increases 2 lbs/seconds. What is the maximum load the workers can fill such that the mechanical truss does not collapse? (Use Matlab)</a:t>
            </a:r>
          </a:p>
          <a:p>
            <a:pPr>
              <a:lnSpc>
                <a:spcPct val="90000"/>
              </a:lnSpc>
              <a:spcAft>
                <a:spcPts val="600"/>
              </a:spcAft>
            </a:pPr>
            <a:endParaRPr lang="en-GB" sz="3200">
              <a:ea typeface="+mn-lt"/>
              <a:cs typeface="+mn-lt"/>
            </a:endParaRPr>
          </a:p>
        </p:txBody>
      </p:sp>
      <p:pic>
        <p:nvPicPr>
          <p:cNvPr id="3" name="Picture 5" descr="Diagram&#10;&#10;Description automatically generated">
            <a:extLst>
              <a:ext uri="{FF2B5EF4-FFF2-40B4-BE49-F238E27FC236}">
                <a16:creationId xmlns:a16="http://schemas.microsoft.com/office/drawing/2014/main" xmlns="" id="{CAFAD714-E431-4203-A1F1-CC7DD651B420}"/>
              </a:ext>
            </a:extLst>
          </p:cNvPr>
          <p:cNvPicPr>
            <a:picLocks noChangeAspect="1"/>
          </p:cNvPicPr>
          <p:nvPr/>
        </p:nvPicPr>
        <p:blipFill>
          <a:blip r:embed="rId2"/>
          <a:stretch>
            <a:fillRect/>
          </a:stretch>
        </p:blipFill>
        <p:spPr>
          <a:xfrm>
            <a:off x="742166" y="4410518"/>
            <a:ext cx="5639843" cy="5004567"/>
          </a:xfrm>
          <a:prstGeom prst="rect">
            <a:avLst/>
          </a:prstGeom>
        </p:spPr>
      </p:pic>
    </p:spTree>
    <p:extLst>
      <p:ext uri="{BB962C8B-B14F-4D97-AF65-F5344CB8AC3E}">
        <p14:creationId xmlns:p14="http://schemas.microsoft.com/office/powerpoint/2010/main" xmlns="" val="34902247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7">
            <a:extLst>
              <a:ext uri="{FF2B5EF4-FFF2-40B4-BE49-F238E27FC236}">
                <a16:creationId xmlns:a16="http://schemas.microsoft.com/office/drawing/2014/main" xmlns="" id="{5F9CFCE6-877F-4858-B8BD-2C52CA8AFBC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8000" cy="10287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9">
            <a:extLst>
              <a:ext uri="{FF2B5EF4-FFF2-40B4-BE49-F238E27FC236}">
                <a16:creationId xmlns:a16="http://schemas.microsoft.com/office/drawing/2014/main" xmlns="" id="{8213F8A0-12AE-4514-8372-0DD766EC28E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385299" y="720090"/>
            <a:ext cx="8187183" cy="88468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1">
            <a:extLst>
              <a:ext uri="{FF2B5EF4-FFF2-40B4-BE49-F238E27FC236}">
                <a16:creationId xmlns:a16="http://schemas.microsoft.com/office/drawing/2014/main" xmlns="" id="{9EFF17D4-9A8C-4CE5-B096-D8CCD44004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15518" y="720090"/>
            <a:ext cx="8187181" cy="88468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Diagram&#10;&#10;Description automatically generated">
            <a:extLst>
              <a:ext uri="{FF2B5EF4-FFF2-40B4-BE49-F238E27FC236}">
                <a16:creationId xmlns:a16="http://schemas.microsoft.com/office/drawing/2014/main" xmlns="" id="{C91E72DA-16EA-43B6-A140-57F09C40D9FB}"/>
              </a:ext>
            </a:extLst>
          </p:cNvPr>
          <p:cNvPicPr>
            <a:picLocks noChangeAspect="1"/>
          </p:cNvPicPr>
          <p:nvPr/>
        </p:nvPicPr>
        <p:blipFill>
          <a:blip r:embed="rId2"/>
          <a:stretch>
            <a:fillRect/>
          </a:stretch>
        </p:blipFill>
        <p:spPr>
          <a:xfrm>
            <a:off x="1070975" y="1120719"/>
            <a:ext cx="7534405" cy="8217794"/>
          </a:xfrm>
          <a:prstGeom prst="rect">
            <a:avLst/>
          </a:prstGeom>
        </p:spPr>
      </p:pic>
      <p:pic>
        <p:nvPicPr>
          <p:cNvPr id="5" name="Picture 5" descr="A piece of paper with writing on it&#10;&#10;Description automatically generated">
            <a:extLst>
              <a:ext uri="{FF2B5EF4-FFF2-40B4-BE49-F238E27FC236}">
                <a16:creationId xmlns:a16="http://schemas.microsoft.com/office/drawing/2014/main" xmlns="" id="{5AF886A2-99E2-4365-9A64-36106ED91857}"/>
              </a:ext>
            </a:extLst>
          </p:cNvPr>
          <p:cNvPicPr>
            <a:picLocks noChangeAspect="1"/>
          </p:cNvPicPr>
          <p:nvPr/>
        </p:nvPicPr>
        <p:blipFill>
          <a:blip r:embed="rId3"/>
          <a:stretch>
            <a:fillRect/>
          </a:stretch>
        </p:blipFill>
        <p:spPr>
          <a:xfrm>
            <a:off x="9870510" y="1058790"/>
            <a:ext cx="6782843" cy="8106790"/>
          </a:xfrm>
          <a:prstGeom prst="rect">
            <a:avLst/>
          </a:prstGeom>
        </p:spPr>
      </p:pic>
    </p:spTree>
    <p:extLst>
      <p:ext uri="{BB962C8B-B14F-4D97-AF65-F5344CB8AC3E}">
        <p14:creationId xmlns:p14="http://schemas.microsoft.com/office/powerpoint/2010/main" xmlns="" val="32638679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xmlns="" id="{5341387E-14BE-4928-B984-F78C33BD87AC}"/>
              </a:ext>
            </a:extLst>
          </p:cNvPr>
          <p:cNvGraphicFramePr>
            <a:graphicFrameLocks noGrp="1"/>
          </p:cNvGraphicFramePr>
          <p:nvPr>
            <p:extLst>
              <p:ext uri="{D42A27DB-BD31-4B8C-83A1-F6EECF244321}">
                <p14:modId xmlns:p14="http://schemas.microsoft.com/office/powerpoint/2010/main" xmlns="" val="3168300205"/>
              </p:ext>
            </p:extLst>
          </p:nvPr>
        </p:nvGraphicFramePr>
        <p:xfrm>
          <a:off x="2089968" y="1724458"/>
          <a:ext cx="12600981" cy="4981792"/>
        </p:xfrm>
        <a:graphic>
          <a:graphicData uri="http://schemas.openxmlformats.org/drawingml/2006/table">
            <a:tbl>
              <a:tblPr firstRow="1" bandRow="1">
                <a:tableStyleId>{5C22544A-7EE6-4342-B048-85BDC9FD1C3A}</a:tableStyleId>
              </a:tblPr>
              <a:tblGrid>
                <a:gridCol w="4200327">
                  <a:extLst>
                    <a:ext uri="{9D8B030D-6E8A-4147-A177-3AD203B41FA5}">
                      <a16:colId xmlns:a16="http://schemas.microsoft.com/office/drawing/2014/main" xmlns="" val="1441460920"/>
                    </a:ext>
                  </a:extLst>
                </a:gridCol>
                <a:gridCol w="4200327">
                  <a:extLst>
                    <a:ext uri="{9D8B030D-6E8A-4147-A177-3AD203B41FA5}">
                      <a16:colId xmlns:a16="http://schemas.microsoft.com/office/drawing/2014/main" xmlns="" val="1998765207"/>
                    </a:ext>
                  </a:extLst>
                </a:gridCol>
                <a:gridCol w="4200327">
                  <a:extLst>
                    <a:ext uri="{9D8B030D-6E8A-4147-A177-3AD203B41FA5}">
                      <a16:colId xmlns:a16="http://schemas.microsoft.com/office/drawing/2014/main" xmlns="" val="920860579"/>
                    </a:ext>
                  </a:extLst>
                </a:gridCol>
              </a:tblGrid>
              <a:tr h="1262054">
                <a:tc>
                  <a:txBody>
                    <a:bodyPr/>
                    <a:lstStyle/>
                    <a:p>
                      <a:r>
                        <a:rPr lang="en-US" sz="4000"/>
                        <a:t>Members</a:t>
                      </a:r>
                    </a:p>
                  </a:txBody>
                  <a:tcPr/>
                </a:tc>
                <a:tc>
                  <a:txBody>
                    <a:bodyPr/>
                    <a:lstStyle/>
                    <a:p>
                      <a:r>
                        <a:rPr lang="en-US" sz="4000"/>
                        <a:t>Force</a:t>
                      </a:r>
                    </a:p>
                  </a:txBody>
                  <a:tcPr/>
                </a:tc>
                <a:tc>
                  <a:txBody>
                    <a:bodyPr/>
                    <a:lstStyle/>
                    <a:p>
                      <a:r>
                        <a:rPr lang="en-US" sz="4000"/>
                        <a:t>Nature</a:t>
                      </a:r>
                    </a:p>
                  </a:txBody>
                  <a:tcPr/>
                </a:tc>
                <a:extLst>
                  <a:ext uri="{0D108BD9-81ED-4DB2-BD59-A6C34878D82A}">
                    <a16:rowId xmlns:a16="http://schemas.microsoft.com/office/drawing/2014/main" xmlns="" val="3165436963"/>
                  </a:ext>
                </a:extLst>
              </a:tr>
              <a:tr h="1195630">
                <a:tc>
                  <a:txBody>
                    <a:bodyPr/>
                    <a:lstStyle/>
                    <a:p>
                      <a:r>
                        <a:rPr lang="en-US" sz="3600"/>
                        <a:t>AB</a:t>
                      </a:r>
                    </a:p>
                  </a:txBody>
                  <a:tcPr/>
                </a:tc>
                <a:tc>
                  <a:txBody>
                    <a:bodyPr/>
                    <a:lstStyle/>
                    <a:p>
                      <a:r>
                        <a:rPr lang="en-US" sz="3600"/>
                        <a:t>1000</a:t>
                      </a:r>
                    </a:p>
                  </a:txBody>
                  <a:tcPr/>
                </a:tc>
                <a:tc>
                  <a:txBody>
                    <a:bodyPr/>
                    <a:lstStyle/>
                    <a:p>
                      <a:r>
                        <a:rPr lang="en-US" sz="3600"/>
                        <a:t>T</a:t>
                      </a:r>
                    </a:p>
                  </a:txBody>
                  <a:tcPr/>
                </a:tc>
                <a:extLst>
                  <a:ext uri="{0D108BD9-81ED-4DB2-BD59-A6C34878D82A}">
                    <a16:rowId xmlns:a16="http://schemas.microsoft.com/office/drawing/2014/main" xmlns="" val="3320378057"/>
                  </a:ext>
                </a:extLst>
              </a:tr>
              <a:tr h="1262054">
                <a:tc>
                  <a:txBody>
                    <a:bodyPr/>
                    <a:lstStyle/>
                    <a:p>
                      <a:r>
                        <a:rPr lang="en-US" sz="3600"/>
                        <a:t>AC</a:t>
                      </a:r>
                    </a:p>
                  </a:txBody>
                  <a:tcPr/>
                </a:tc>
                <a:tc>
                  <a:txBody>
                    <a:bodyPr/>
                    <a:lstStyle/>
                    <a:p>
                      <a:r>
                        <a:rPr lang="en-US" sz="3600"/>
                        <a:t>707.11</a:t>
                      </a:r>
                    </a:p>
                  </a:txBody>
                  <a:tcPr/>
                </a:tc>
                <a:tc>
                  <a:txBody>
                    <a:bodyPr/>
                    <a:lstStyle/>
                    <a:p>
                      <a:r>
                        <a:rPr lang="en-US" sz="3600"/>
                        <a:t>T</a:t>
                      </a:r>
                    </a:p>
                  </a:txBody>
                  <a:tcPr/>
                </a:tc>
                <a:extLst>
                  <a:ext uri="{0D108BD9-81ED-4DB2-BD59-A6C34878D82A}">
                    <a16:rowId xmlns:a16="http://schemas.microsoft.com/office/drawing/2014/main" xmlns="" val="1059507505"/>
                  </a:ext>
                </a:extLst>
              </a:tr>
              <a:tr h="1262054">
                <a:tc>
                  <a:txBody>
                    <a:bodyPr/>
                    <a:lstStyle/>
                    <a:p>
                      <a:pPr lvl="0">
                        <a:buNone/>
                      </a:pPr>
                      <a:r>
                        <a:rPr lang="en-US" sz="3600"/>
                        <a:t>AD</a:t>
                      </a:r>
                    </a:p>
                  </a:txBody>
                  <a:tcPr/>
                </a:tc>
                <a:tc>
                  <a:txBody>
                    <a:bodyPr/>
                    <a:lstStyle/>
                    <a:p>
                      <a:pPr lvl="0">
                        <a:buNone/>
                      </a:pPr>
                      <a:r>
                        <a:rPr lang="en-US" sz="3600"/>
                        <a:t>500</a:t>
                      </a:r>
                    </a:p>
                  </a:txBody>
                  <a:tcPr/>
                </a:tc>
                <a:tc>
                  <a:txBody>
                    <a:bodyPr/>
                    <a:lstStyle/>
                    <a:p>
                      <a:pPr lvl="0">
                        <a:buNone/>
                      </a:pPr>
                      <a:r>
                        <a:rPr lang="en-US" sz="3600"/>
                        <a:t>T</a:t>
                      </a:r>
                    </a:p>
                  </a:txBody>
                  <a:tcPr/>
                </a:tc>
                <a:extLst>
                  <a:ext uri="{0D108BD9-81ED-4DB2-BD59-A6C34878D82A}">
                    <a16:rowId xmlns:a16="http://schemas.microsoft.com/office/drawing/2014/main" xmlns="" val="3882353557"/>
                  </a:ext>
                </a:extLst>
              </a:tr>
            </a:tbl>
          </a:graphicData>
        </a:graphic>
      </p:graphicFrame>
    </p:spTree>
    <p:extLst>
      <p:ext uri="{BB962C8B-B14F-4D97-AF65-F5344CB8AC3E}">
        <p14:creationId xmlns:p14="http://schemas.microsoft.com/office/powerpoint/2010/main" xmlns="" val="33842844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xmlns="" id="{16F9E488-0718-4E1E-9D12-26779F6062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xmlns="" id="{09BE6F6B-19BD-443C-8FB0-FA45F13F95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1309257" cy="10286313"/>
          </a:xfrm>
          <a:custGeom>
            <a:avLst/>
            <a:gdLst>
              <a:gd name="connsiteX0" fmla="*/ 0 w 7539505"/>
              <a:gd name="connsiteY0" fmla="*/ 0 h 6857542"/>
              <a:gd name="connsiteX1" fmla="*/ 6392832 w 7539505"/>
              <a:gd name="connsiteY1" fmla="*/ 0 h 6857542"/>
              <a:gd name="connsiteX2" fmla="*/ 6405479 w 7539505"/>
              <a:gd name="connsiteY2" fmla="*/ 31774 h 6857542"/>
              <a:gd name="connsiteX3" fmla="*/ 7460487 w 7539505"/>
              <a:gd name="connsiteY3" fmla="*/ 2682457 h 6857542"/>
              <a:gd name="connsiteX4" fmla="*/ 7460487 w 7539505"/>
              <a:gd name="connsiteY4" fmla="*/ 3752208 h 6857542"/>
              <a:gd name="connsiteX5" fmla="*/ 6302983 w 7539505"/>
              <a:gd name="connsiteY5" fmla="*/ 6660411 h 6857542"/>
              <a:gd name="connsiteX6" fmla="*/ 6224521 w 7539505"/>
              <a:gd name="connsiteY6" fmla="*/ 6857542 h 6857542"/>
              <a:gd name="connsiteX7" fmla="*/ 0 w 7539505"/>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9505" h="6857542">
                <a:moveTo>
                  <a:pt x="0" y="0"/>
                </a:moveTo>
                <a:lnTo>
                  <a:pt x="6392832" y="0"/>
                </a:lnTo>
                <a:lnTo>
                  <a:pt x="6405479" y="31774"/>
                </a:lnTo>
                <a:cubicBezTo>
                  <a:pt x="7460487" y="2682457"/>
                  <a:pt x="7460487" y="2682457"/>
                  <a:pt x="7460487" y="2682457"/>
                </a:cubicBezTo>
                <a:cubicBezTo>
                  <a:pt x="7565845" y="2988100"/>
                  <a:pt x="7565845" y="3446565"/>
                  <a:pt x="7460487" y="3752208"/>
                </a:cubicBezTo>
                <a:cubicBezTo>
                  <a:pt x="6976500" y="4968215"/>
                  <a:pt x="6598385" y="5918220"/>
                  <a:pt x="6302983" y="6660411"/>
                </a:cubicBezTo>
                <a:lnTo>
                  <a:pt x="6224521"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oup 21">
            <a:extLst>
              <a:ext uri="{FF2B5EF4-FFF2-40B4-BE49-F238E27FC236}">
                <a16:creationId xmlns:a16="http://schemas.microsoft.com/office/drawing/2014/main" xmlns="" id="{92AAE609-C327-4952-BB48-254E9015AD8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939767" y="1022442"/>
            <a:ext cx="2343400" cy="1759459"/>
            <a:chOff x="7493121" y="1000124"/>
            <a:chExt cx="1562267" cy="1172973"/>
          </a:xfrm>
        </p:grpSpPr>
        <p:sp>
          <p:nvSpPr>
            <p:cNvPr id="23" name="Freeform 5">
              <a:extLst>
                <a:ext uri="{FF2B5EF4-FFF2-40B4-BE49-F238E27FC236}">
                  <a16:creationId xmlns:a16="http://schemas.microsoft.com/office/drawing/2014/main" xmlns="" id="{94F06CAB-1C7B-4E12-B1B8-5F7067FDAD1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749312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4" name="Freeform 5">
              <a:extLst>
                <a:ext uri="{FF2B5EF4-FFF2-40B4-BE49-F238E27FC236}">
                  <a16:creationId xmlns:a16="http://schemas.microsoft.com/office/drawing/2014/main" xmlns="" id="{48448472-893D-4CE9-9024-B0F79813BF2A}"/>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829322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3" name="TextBox 2">
            <a:extLst>
              <a:ext uri="{FF2B5EF4-FFF2-40B4-BE49-F238E27FC236}">
                <a16:creationId xmlns:a16="http://schemas.microsoft.com/office/drawing/2014/main" xmlns="" id="{1B292F00-773C-4AB6-B9BB-66F34D4EE6A9}"/>
              </a:ext>
            </a:extLst>
          </p:cNvPr>
          <p:cNvSpPr txBox="1"/>
          <p:nvPr/>
        </p:nvSpPr>
        <p:spPr>
          <a:xfrm>
            <a:off x="809121" y="1905010"/>
            <a:ext cx="8767645" cy="6476981"/>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r">
              <a:lnSpc>
                <a:spcPct val="90000"/>
              </a:lnSpc>
              <a:spcBef>
                <a:spcPct val="0"/>
              </a:spcBef>
              <a:spcAft>
                <a:spcPts val="600"/>
              </a:spcAft>
            </a:pPr>
            <a:r>
              <a:rPr lang="en-US" sz="10800" b="1" kern="1200">
                <a:solidFill>
                  <a:schemeClr val="bg1"/>
                </a:solidFill>
                <a:latin typeface="+mj-lt"/>
                <a:ea typeface="+mj-ea"/>
                <a:cs typeface="+mj-cs"/>
              </a:rPr>
              <a:t>Concepts</a:t>
            </a:r>
          </a:p>
        </p:txBody>
      </p:sp>
      <p:sp>
        <p:nvSpPr>
          <p:cNvPr id="2" name="TextBox 1">
            <a:extLst>
              <a:ext uri="{FF2B5EF4-FFF2-40B4-BE49-F238E27FC236}">
                <a16:creationId xmlns:a16="http://schemas.microsoft.com/office/drawing/2014/main" xmlns="" id="{AED55EBF-5740-42E2-80BC-66E7A53C29AA}"/>
              </a:ext>
            </a:extLst>
          </p:cNvPr>
          <p:cNvSpPr txBox="1"/>
          <p:nvPr/>
        </p:nvSpPr>
        <p:spPr>
          <a:xfrm>
            <a:off x="12295536" y="4329068"/>
            <a:ext cx="5517487"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3200">
                <a:cs typeface="Calibri"/>
              </a:rPr>
              <a:t>METHOD OF SECTIONS</a:t>
            </a:r>
            <a:endParaRPr lang="en-US"/>
          </a:p>
          <a:p>
            <a:pPr marL="457200" indent="-457200">
              <a:buFont typeface="Arial"/>
              <a:buChar char="•"/>
            </a:pPr>
            <a:r>
              <a:rPr lang="en-US" sz="3200">
                <a:cs typeface="Calibri"/>
              </a:rPr>
              <a:t>EQUILIBRIUM CONDITIONS</a:t>
            </a:r>
          </a:p>
          <a:p>
            <a:pPr marL="457200" indent="-457200">
              <a:buFont typeface="Arial"/>
              <a:buChar char="•"/>
            </a:pPr>
            <a:r>
              <a:rPr lang="en-US" sz="3200">
                <a:cs typeface="Calibri"/>
              </a:rPr>
              <a:t>SUPPORT REACTIONS</a:t>
            </a:r>
          </a:p>
          <a:p>
            <a:endParaRPr lang="en-US" sz="3200">
              <a:cs typeface="Calibri"/>
            </a:endParaRPr>
          </a:p>
          <a:p>
            <a:pPr marL="457200" indent="-457200">
              <a:buFont typeface="Arial"/>
              <a:buChar char="•"/>
            </a:pPr>
            <a:endParaRPr lang="en-US" sz="3200">
              <a:cs typeface="Calibri"/>
            </a:endParaRPr>
          </a:p>
          <a:p>
            <a:endParaRPr lang="en-US" sz="3200">
              <a:cs typeface="Calibri"/>
            </a:endParaRPr>
          </a:p>
          <a:p>
            <a:endParaRPr lang="en-US" sz="3200">
              <a:cs typeface="Calibri"/>
            </a:endParaRPr>
          </a:p>
        </p:txBody>
      </p:sp>
    </p:spTree>
    <p:extLst>
      <p:ext uri="{BB962C8B-B14F-4D97-AF65-F5344CB8AC3E}">
        <p14:creationId xmlns:p14="http://schemas.microsoft.com/office/powerpoint/2010/main" xmlns="" val="1512506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xmlns="" id="{AB8C311F-7253-4AED-9701-7FC0708C41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xmlns="" id="{E2384209-CB15-4CDF-9D31-C44FD9A3F20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flipH="1">
            <a:off x="3999926" y="-3999282"/>
            <a:ext cx="10287000" cy="18286850"/>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xmlns="" id="{2633B3B5-CC90-43F0-8714-D31D1F3F020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3466" y="0"/>
            <a:ext cx="13606268" cy="10286358"/>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xmlns="" id="{A8D57A06-A426-446D-B02C-A2DC6B62E4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flipH="1">
            <a:off x="5474237" y="-2528760"/>
            <a:ext cx="7341846" cy="18290319"/>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xmlns="" id="{D0285DDE-D456-4DEE-8070-D8908DD26305}"/>
              </a:ext>
            </a:extLst>
          </p:cNvPr>
          <p:cNvGraphicFramePr>
            <a:graphicFrameLocks noGrp="1"/>
          </p:cNvGraphicFramePr>
          <p:nvPr>
            <p:extLst>
              <p:ext uri="{D42A27DB-BD31-4B8C-83A1-F6EECF244321}">
                <p14:modId xmlns:p14="http://schemas.microsoft.com/office/powerpoint/2010/main" xmlns="" val="1236106832"/>
              </p:ext>
            </p:extLst>
          </p:nvPr>
        </p:nvGraphicFramePr>
        <p:xfrm>
          <a:off x="861164" y="688931"/>
          <a:ext cx="16585673" cy="8103870"/>
        </p:xfrm>
        <a:graphic>
          <a:graphicData uri="http://schemas.openxmlformats.org/drawingml/2006/table">
            <a:tbl>
              <a:tblPr firstRow="1" bandRow="1">
                <a:solidFill>
                  <a:schemeClr val="tx1">
                    <a:lumMod val="75000"/>
                    <a:lumOff val="25000"/>
                  </a:schemeClr>
                </a:solidFill>
                <a:tableStyleId>{5C22544A-7EE6-4342-B048-85BDC9FD1C3A}</a:tableStyleId>
              </a:tblPr>
              <a:tblGrid>
                <a:gridCol w="5998842">
                  <a:extLst>
                    <a:ext uri="{9D8B030D-6E8A-4147-A177-3AD203B41FA5}">
                      <a16:colId xmlns:a16="http://schemas.microsoft.com/office/drawing/2014/main" xmlns="" val="1194895202"/>
                    </a:ext>
                  </a:extLst>
                </a:gridCol>
                <a:gridCol w="4625912">
                  <a:extLst>
                    <a:ext uri="{9D8B030D-6E8A-4147-A177-3AD203B41FA5}">
                      <a16:colId xmlns:a16="http://schemas.microsoft.com/office/drawing/2014/main" xmlns="" val="2230913215"/>
                    </a:ext>
                  </a:extLst>
                </a:gridCol>
                <a:gridCol w="5960919">
                  <a:extLst>
                    <a:ext uri="{9D8B030D-6E8A-4147-A177-3AD203B41FA5}">
                      <a16:colId xmlns:a16="http://schemas.microsoft.com/office/drawing/2014/main" xmlns="" val="2722353525"/>
                    </a:ext>
                  </a:extLst>
                </a:gridCol>
              </a:tblGrid>
              <a:tr h="891540">
                <a:tc>
                  <a:txBody>
                    <a:bodyPr/>
                    <a:lstStyle/>
                    <a:p>
                      <a:pPr marR="0" algn="ctr" rtl="0">
                        <a:spcBef>
                          <a:spcPts val="0"/>
                        </a:spcBef>
                        <a:spcAft>
                          <a:spcPts val="0"/>
                        </a:spcAft>
                      </a:pPr>
                      <a:r>
                        <a:rPr lang="en-US" sz="3000" b="0" cap="none" spc="0">
                          <a:solidFill>
                            <a:schemeClr val="bg1"/>
                          </a:solidFill>
                          <a:effectLst/>
                        </a:rPr>
                        <a:t>Member Forces</a:t>
                      </a:r>
                    </a:p>
                  </a:txBody>
                  <a:tcPr marL="256653" marR="0" marT="197425" marB="197425"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a:txBody>
                    <a:bodyPr/>
                    <a:lstStyle/>
                    <a:p>
                      <a:pPr marR="0" algn="ctr" rtl="0">
                        <a:spcBef>
                          <a:spcPts val="0"/>
                        </a:spcBef>
                        <a:spcAft>
                          <a:spcPts val="0"/>
                        </a:spcAft>
                      </a:pPr>
                      <a:r>
                        <a:rPr lang="en-US" sz="3000" b="0" cap="none" spc="0">
                          <a:solidFill>
                            <a:schemeClr val="bg1"/>
                          </a:solidFill>
                          <a:effectLst/>
                        </a:rPr>
                        <a:t>Magnitude</a:t>
                      </a:r>
                    </a:p>
                  </a:txBody>
                  <a:tcPr marL="256653" marR="0" marT="197425" marB="197425"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marR="0" algn="ctr" rtl="0">
                        <a:spcBef>
                          <a:spcPts val="0"/>
                        </a:spcBef>
                        <a:spcAft>
                          <a:spcPts val="0"/>
                        </a:spcAft>
                      </a:pPr>
                      <a:r>
                        <a:rPr lang="en-US" sz="3000" b="0" cap="none" spc="0">
                          <a:solidFill>
                            <a:schemeClr val="bg1"/>
                          </a:solidFill>
                          <a:effectLst/>
                        </a:rPr>
                        <a:t>Nature of Force</a:t>
                      </a:r>
                    </a:p>
                  </a:txBody>
                  <a:tcPr marL="256653" marR="0" marT="197425" marB="197425" anchor="ctr">
                    <a:lnL w="12700" cmpd="sng">
                      <a:noFill/>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xmlns="" val="631459780"/>
                  </a:ext>
                </a:extLst>
              </a:tr>
              <a:tr h="891540">
                <a:tc>
                  <a:txBody>
                    <a:bodyPr/>
                    <a:lstStyle/>
                    <a:p>
                      <a:pPr marR="0" lvl="0" algn="ctr">
                        <a:spcBef>
                          <a:spcPts val="0"/>
                        </a:spcBef>
                        <a:spcAft>
                          <a:spcPts val="0"/>
                        </a:spcAft>
                        <a:buNone/>
                      </a:pPr>
                      <a:r>
                        <a:rPr lang="en-US" sz="3000" b="0" i="0" cap="none" spc="0">
                          <a:solidFill>
                            <a:schemeClr val="bg1"/>
                          </a:solidFill>
                          <a:effectLst/>
                          <a:latin typeface="Arial"/>
                        </a:rPr>
                        <a:t>F</a:t>
                      </a:r>
                      <a:r>
                        <a:rPr lang="en-US" sz="1300" b="0" i="0" cap="none" spc="0">
                          <a:solidFill>
                            <a:schemeClr val="bg1"/>
                          </a:solidFill>
                          <a:effectLst/>
                          <a:latin typeface="Arial"/>
                        </a:rPr>
                        <a:t>AB</a:t>
                      </a:r>
                      <a:endParaRPr lang="en-US" sz="3000" b="0" i="0" cap="none" spc="0">
                        <a:solidFill>
                          <a:schemeClr val="bg1"/>
                        </a:solidFill>
                        <a:effectLst/>
                        <a:latin typeface="Arial"/>
                      </a:endParaRPr>
                    </a:p>
                  </a:txBody>
                  <a:tcPr marL="256653" marR="0" marT="197425" marB="197425" anchor="ctr">
                    <a:lnL w="38100" cap="flat" cmpd="sng" algn="ctr">
                      <a:no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marR="0" algn="ctr" rtl="0">
                        <a:spcBef>
                          <a:spcPts val="0"/>
                        </a:spcBef>
                        <a:spcAft>
                          <a:spcPts val="0"/>
                        </a:spcAft>
                      </a:pPr>
                      <a:r>
                        <a:rPr lang="en-US" sz="3000" cap="none" spc="0">
                          <a:solidFill>
                            <a:schemeClr val="bg1"/>
                          </a:solidFill>
                          <a:effectLst/>
                        </a:rPr>
                        <a:t> 51.22 </a:t>
                      </a:r>
                      <a:r>
                        <a:rPr lang="en-US" sz="3000" cap="none" spc="0" err="1">
                          <a:solidFill>
                            <a:schemeClr val="bg1"/>
                          </a:solidFill>
                          <a:effectLst/>
                        </a:rPr>
                        <a:t>kN</a:t>
                      </a:r>
                    </a:p>
                  </a:txBody>
                  <a:tcPr marL="256653" marR="0" marT="197425" marB="197425"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marR="0" lvl="0" algn="ctr">
                        <a:spcBef>
                          <a:spcPts val="0"/>
                        </a:spcBef>
                        <a:spcAft>
                          <a:spcPts val="0"/>
                        </a:spcAft>
                        <a:buNone/>
                      </a:pPr>
                      <a:r>
                        <a:rPr lang="en-US" sz="3000" b="0" i="0" u="none" strike="noStrike" cap="none" spc="0" noProof="0">
                          <a:solidFill>
                            <a:schemeClr val="bg1"/>
                          </a:solidFill>
                          <a:effectLst/>
                          <a:latin typeface="Calibri"/>
                        </a:rPr>
                        <a:t>Compression</a:t>
                      </a:r>
                      <a:endParaRPr lang="en-US"/>
                    </a:p>
                  </a:txBody>
                  <a:tcPr marL="256653" marR="0" marT="197425" marB="197425" anchor="ctr">
                    <a:lnL w="6350" cap="flat" cmpd="sng" algn="ctr">
                      <a:solidFill>
                        <a:schemeClr val="tx1">
                          <a:lumMod val="50000"/>
                          <a:lumOff val="50000"/>
                        </a:schemeClr>
                      </a:solidFill>
                      <a:prstDash val="solid"/>
                    </a:lnL>
                    <a:lnR w="38100" cap="flat" cmpd="sng" algn="ctr">
                      <a:noFill/>
                      <a:prstDash val="solid"/>
                    </a:lnR>
                    <a:lnT w="38100" cmpd="sng">
                      <a:noFill/>
                    </a:lnT>
                    <a:lnB w="6350" cap="flat" cmpd="sng" algn="ctr">
                      <a:solidFill>
                        <a:schemeClr val="tx1">
                          <a:lumMod val="50000"/>
                          <a:lumOff val="50000"/>
                        </a:schemeClr>
                      </a:solidFill>
                      <a:prstDash val="solid"/>
                    </a:lnB>
                    <a:solidFill>
                      <a:schemeClr val="tx1">
                        <a:lumMod val="75000"/>
                        <a:lumOff val="25000"/>
                      </a:schemeClr>
                    </a:solidFill>
                  </a:tcPr>
                </a:tc>
                <a:extLst>
                  <a:ext uri="{0D108BD9-81ED-4DB2-BD59-A6C34878D82A}">
                    <a16:rowId xmlns:a16="http://schemas.microsoft.com/office/drawing/2014/main" xmlns="" val="2915344820"/>
                  </a:ext>
                </a:extLst>
              </a:tr>
              <a:tr h="891540">
                <a:tc>
                  <a:txBody>
                    <a:bodyPr/>
                    <a:lstStyle/>
                    <a:p>
                      <a:pPr marR="0" algn="ctr" rtl="0">
                        <a:spcBef>
                          <a:spcPts val="0"/>
                        </a:spcBef>
                        <a:spcAft>
                          <a:spcPts val="0"/>
                        </a:spcAft>
                      </a:pPr>
                      <a:r>
                        <a:rPr lang="en-US" sz="3000" b="0" i="0" cap="none" spc="0">
                          <a:solidFill>
                            <a:schemeClr val="bg1"/>
                          </a:solidFill>
                          <a:effectLst/>
                          <a:latin typeface="Arial"/>
                        </a:rPr>
                        <a:t>F</a:t>
                      </a:r>
                      <a:r>
                        <a:rPr lang="en-US" sz="1500" b="0" i="0" cap="none" spc="0">
                          <a:solidFill>
                            <a:schemeClr val="bg1"/>
                          </a:solidFill>
                          <a:effectLst/>
                          <a:latin typeface="Arial"/>
                        </a:rPr>
                        <a:t>AC</a:t>
                      </a:r>
                    </a:p>
                  </a:txBody>
                  <a:tcPr marL="256653" marR="0" marT="197425" marB="197425"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marR="0" algn="ctr" rtl="0">
                        <a:spcBef>
                          <a:spcPts val="0"/>
                        </a:spcBef>
                        <a:spcAft>
                          <a:spcPts val="0"/>
                        </a:spcAft>
                      </a:pPr>
                      <a:r>
                        <a:rPr lang="en-US" sz="3000" cap="none" spc="0">
                          <a:solidFill>
                            <a:schemeClr val="bg1"/>
                          </a:solidFill>
                          <a:effectLst/>
                        </a:rPr>
                        <a:t>32 </a:t>
                      </a:r>
                      <a:r>
                        <a:rPr lang="en-US" sz="3000" cap="none" spc="0" err="1">
                          <a:solidFill>
                            <a:schemeClr val="bg1"/>
                          </a:solidFill>
                          <a:effectLst/>
                        </a:rPr>
                        <a:t>kN</a:t>
                      </a:r>
                      <a:r>
                        <a:rPr lang="en-US" sz="3000" cap="none" spc="0">
                          <a:solidFill>
                            <a:schemeClr val="bg1"/>
                          </a:solidFill>
                          <a:effectLst/>
                        </a:rPr>
                        <a:t> </a:t>
                      </a:r>
                    </a:p>
                  </a:txBody>
                  <a:tcPr marL="256653" marR="0" marT="197425" marB="197425"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marR="0" lvl="0" algn="ctr">
                        <a:spcBef>
                          <a:spcPts val="0"/>
                        </a:spcBef>
                        <a:spcAft>
                          <a:spcPts val="0"/>
                        </a:spcAft>
                        <a:buNone/>
                      </a:pPr>
                      <a:r>
                        <a:rPr lang="en-US" sz="3000" b="0" i="0" u="none" strike="noStrike" cap="none" spc="0" noProof="0">
                          <a:solidFill>
                            <a:schemeClr val="bg1"/>
                          </a:solidFill>
                          <a:effectLst/>
                          <a:latin typeface="Calibri"/>
                        </a:rPr>
                        <a:t>Tension</a:t>
                      </a:r>
                      <a:endParaRPr lang="en-US"/>
                    </a:p>
                  </a:txBody>
                  <a:tcPr marL="256653" marR="0" marT="197425" marB="197425" anchor="ctr">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extLst>
                  <a:ext uri="{0D108BD9-81ED-4DB2-BD59-A6C34878D82A}">
                    <a16:rowId xmlns:a16="http://schemas.microsoft.com/office/drawing/2014/main" xmlns="" val="4138465598"/>
                  </a:ext>
                </a:extLst>
              </a:tr>
              <a:tr h="891540">
                <a:tc>
                  <a:txBody>
                    <a:bodyPr/>
                    <a:lstStyle/>
                    <a:p>
                      <a:pPr marR="0" algn="ctr" rtl="0">
                        <a:spcBef>
                          <a:spcPts val="0"/>
                        </a:spcBef>
                        <a:spcAft>
                          <a:spcPts val="0"/>
                        </a:spcAft>
                      </a:pPr>
                      <a:r>
                        <a:rPr lang="en-US" sz="3000" b="0" i="0" cap="none" spc="0">
                          <a:solidFill>
                            <a:schemeClr val="bg1"/>
                          </a:solidFill>
                          <a:effectLst/>
                          <a:latin typeface="Arial"/>
                        </a:rPr>
                        <a:t>F</a:t>
                      </a:r>
                      <a:r>
                        <a:rPr lang="en-US" sz="1500" b="0" i="0" cap="none" spc="0">
                          <a:solidFill>
                            <a:schemeClr val="bg1"/>
                          </a:solidFill>
                          <a:effectLst/>
                          <a:latin typeface="Arial"/>
                        </a:rPr>
                        <a:t>BC</a:t>
                      </a:r>
                    </a:p>
                  </a:txBody>
                  <a:tcPr marL="256653" marR="0" marT="197425" marB="197425" anchor="ctr">
                    <a:lnL w="38100" cap="flat" cmpd="sng" algn="ctr">
                      <a:no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marR="0" algn="ctr" rtl="0">
                        <a:spcBef>
                          <a:spcPts val="0"/>
                        </a:spcBef>
                        <a:spcAft>
                          <a:spcPts val="0"/>
                        </a:spcAft>
                      </a:pPr>
                      <a:r>
                        <a:rPr lang="en-US" sz="3000" cap="none" spc="0">
                          <a:solidFill>
                            <a:schemeClr val="bg1"/>
                          </a:solidFill>
                          <a:effectLst/>
                        </a:rPr>
                        <a:t>2 </a:t>
                      </a:r>
                      <a:r>
                        <a:rPr lang="en-US" sz="3000" cap="none" spc="0" err="1">
                          <a:solidFill>
                            <a:schemeClr val="bg1"/>
                          </a:solidFill>
                          <a:effectLst/>
                        </a:rPr>
                        <a:t>kN</a:t>
                      </a:r>
                      <a:r>
                        <a:rPr lang="en-US" sz="3000" cap="none" spc="0">
                          <a:solidFill>
                            <a:schemeClr val="bg1"/>
                          </a:solidFill>
                          <a:effectLst/>
                        </a:rPr>
                        <a:t> </a:t>
                      </a:r>
                    </a:p>
                  </a:txBody>
                  <a:tcPr marL="256653" marR="0" marT="197425" marB="197425"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marR="0" lvl="0" algn="ctr">
                        <a:spcBef>
                          <a:spcPts val="0"/>
                        </a:spcBef>
                        <a:spcAft>
                          <a:spcPts val="0"/>
                        </a:spcAft>
                        <a:buNone/>
                      </a:pPr>
                      <a:r>
                        <a:rPr lang="en-US" sz="3000" b="0" i="0" u="none" strike="noStrike" cap="none" spc="0" noProof="0">
                          <a:solidFill>
                            <a:schemeClr val="bg1"/>
                          </a:solidFill>
                          <a:effectLst/>
                          <a:latin typeface="Calibri"/>
                        </a:rPr>
                        <a:t>Compression</a:t>
                      </a:r>
                      <a:endParaRPr lang="en-US"/>
                    </a:p>
                  </a:txBody>
                  <a:tcPr marL="256653" marR="0" marT="197425" marB="197425" anchor="ctr">
                    <a:lnL w="6350" cap="flat" cmpd="sng" algn="ctr">
                      <a:solidFill>
                        <a:schemeClr val="tx1">
                          <a:lumMod val="50000"/>
                          <a:lumOff val="50000"/>
                        </a:schemeClr>
                      </a:solidFill>
                      <a:prstDash val="solid"/>
                    </a:lnL>
                    <a:lnR w="38100" cap="flat" cmpd="sng" algn="ctr">
                      <a:noFill/>
                      <a:prstDash val="solid"/>
                    </a:lnR>
                    <a:lnT w="12700" cmpd="sng">
                      <a:noFill/>
                      <a:prstDash val="solid"/>
                    </a:lnT>
                    <a:lnB w="6350" cap="flat" cmpd="sng" algn="ctr">
                      <a:solidFill>
                        <a:schemeClr val="tx1">
                          <a:lumMod val="50000"/>
                          <a:lumOff val="50000"/>
                        </a:schemeClr>
                      </a:solidFill>
                      <a:prstDash val="solid"/>
                    </a:lnB>
                    <a:solidFill>
                      <a:schemeClr val="tx1">
                        <a:lumMod val="75000"/>
                        <a:lumOff val="25000"/>
                      </a:schemeClr>
                    </a:solidFill>
                  </a:tcPr>
                </a:tc>
                <a:extLst>
                  <a:ext uri="{0D108BD9-81ED-4DB2-BD59-A6C34878D82A}">
                    <a16:rowId xmlns:a16="http://schemas.microsoft.com/office/drawing/2014/main" xmlns="" val="4286758990"/>
                  </a:ext>
                </a:extLst>
              </a:tr>
              <a:tr h="971550">
                <a:tc>
                  <a:txBody>
                    <a:bodyPr/>
                    <a:lstStyle/>
                    <a:p>
                      <a:pPr marR="0" algn="ctr" rtl="0">
                        <a:spcBef>
                          <a:spcPts val="0"/>
                        </a:spcBef>
                        <a:spcAft>
                          <a:spcPts val="0"/>
                        </a:spcAft>
                      </a:pPr>
                      <a:r>
                        <a:rPr lang="en-US" sz="3000" b="0" i="0" cap="none" spc="0">
                          <a:solidFill>
                            <a:schemeClr val="bg1"/>
                          </a:solidFill>
                          <a:effectLst/>
                          <a:latin typeface="Arial"/>
                        </a:rPr>
                        <a:t>F</a:t>
                      </a:r>
                      <a:r>
                        <a:rPr lang="en-US" sz="1500" b="0" i="0" cap="none" spc="0">
                          <a:solidFill>
                            <a:schemeClr val="bg1"/>
                          </a:solidFill>
                          <a:effectLst/>
                          <a:latin typeface="Arial"/>
                        </a:rPr>
                        <a:t>BD</a:t>
                      </a:r>
                    </a:p>
                  </a:txBody>
                  <a:tcPr marL="256653" marR="0" marT="197425" marB="197425"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marR="0" algn="ctr" rtl="0">
                        <a:spcBef>
                          <a:spcPts val="0"/>
                        </a:spcBef>
                        <a:spcAft>
                          <a:spcPts val="0"/>
                        </a:spcAft>
                      </a:pPr>
                      <a:r>
                        <a:rPr lang="en-US" sz="3000" cap="none" spc="0">
                          <a:solidFill>
                            <a:schemeClr val="bg1"/>
                          </a:solidFill>
                          <a:effectLst/>
                        </a:rPr>
                        <a:t>32.98 </a:t>
                      </a:r>
                      <a:r>
                        <a:rPr lang="en-US" sz="3000" cap="none" spc="0" err="1">
                          <a:solidFill>
                            <a:schemeClr val="bg1"/>
                          </a:solidFill>
                          <a:effectLst/>
                        </a:rPr>
                        <a:t>kN</a:t>
                      </a:r>
                      <a:r>
                        <a:rPr lang="en-US" sz="3000" cap="none" spc="0">
                          <a:solidFill>
                            <a:schemeClr val="bg1"/>
                          </a:solidFill>
                          <a:effectLst/>
                        </a:rPr>
                        <a:t> </a:t>
                      </a:r>
                    </a:p>
                  </a:txBody>
                  <a:tcPr marL="256653" marR="0" marT="197425" marB="197425"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marR="0" lvl="0" algn="ctr">
                        <a:spcBef>
                          <a:spcPts val="0"/>
                        </a:spcBef>
                        <a:spcAft>
                          <a:spcPts val="0"/>
                        </a:spcAft>
                        <a:buNone/>
                      </a:pPr>
                      <a:r>
                        <a:rPr lang="en-US" sz="3000" b="0" i="0" u="none" strike="noStrike" cap="none" spc="0" noProof="0">
                          <a:solidFill>
                            <a:schemeClr val="bg1"/>
                          </a:solidFill>
                          <a:effectLst/>
                          <a:latin typeface="Calibri"/>
                        </a:rPr>
                        <a:t>Compression</a:t>
                      </a:r>
                      <a:endParaRPr lang="en-US"/>
                    </a:p>
                  </a:txBody>
                  <a:tcPr marL="256653" marR="0" marT="197425" marB="197425" anchor="ctr">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extLst>
                  <a:ext uri="{0D108BD9-81ED-4DB2-BD59-A6C34878D82A}">
                    <a16:rowId xmlns:a16="http://schemas.microsoft.com/office/drawing/2014/main" xmlns="" val="2876494107"/>
                  </a:ext>
                </a:extLst>
              </a:tr>
              <a:tr h="891540">
                <a:tc>
                  <a:txBody>
                    <a:bodyPr/>
                    <a:lstStyle/>
                    <a:p>
                      <a:pPr marR="0" algn="ctr" rtl="0">
                        <a:spcBef>
                          <a:spcPts val="0"/>
                        </a:spcBef>
                        <a:spcAft>
                          <a:spcPts val="0"/>
                        </a:spcAft>
                      </a:pPr>
                      <a:r>
                        <a:rPr lang="en-US" sz="3000" b="0" i="0" cap="none" spc="0">
                          <a:solidFill>
                            <a:schemeClr val="bg1"/>
                          </a:solidFill>
                          <a:effectLst/>
                          <a:latin typeface="Arial"/>
                        </a:rPr>
                        <a:t>F</a:t>
                      </a:r>
                      <a:r>
                        <a:rPr lang="en-US" sz="1500" b="0" i="0" cap="none" spc="0">
                          <a:solidFill>
                            <a:schemeClr val="bg1"/>
                          </a:solidFill>
                          <a:effectLst/>
                          <a:latin typeface="Arial"/>
                        </a:rPr>
                        <a:t>CE</a:t>
                      </a:r>
                    </a:p>
                  </a:txBody>
                  <a:tcPr marL="256653" marR="0" marT="197425" marB="197425"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2700" cmpd="sng">
                      <a:noFill/>
                      <a:prstDash val="solid"/>
                    </a:lnB>
                    <a:solidFill>
                      <a:schemeClr val="tx1">
                        <a:lumMod val="85000"/>
                        <a:lumOff val="15000"/>
                      </a:schemeClr>
                    </a:solidFill>
                  </a:tcPr>
                </a:tc>
                <a:tc>
                  <a:txBody>
                    <a:bodyPr/>
                    <a:lstStyle/>
                    <a:p>
                      <a:pPr marR="0" algn="ctr" rtl="0">
                        <a:spcBef>
                          <a:spcPts val="0"/>
                        </a:spcBef>
                        <a:spcAft>
                          <a:spcPts val="0"/>
                        </a:spcAft>
                      </a:pPr>
                      <a:r>
                        <a:rPr lang="en-US" sz="3000" cap="none" spc="0">
                          <a:solidFill>
                            <a:schemeClr val="bg1"/>
                          </a:solidFill>
                          <a:effectLst/>
                        </a:rPr>
                        <a:t>30 </a:t>
                      </a:r>
                      <a:r>
                        <a:rPr lang="en-US" sz="3000" cap="none" spc="0" err="1">
                          <a:solidFill>
                            <a:schemeClr val="bg1"/>
                          </a:solidFill>
                          <a:effectLst/>
                        </a:rPr>
                        <a:t>kN</a:t>
                      </a:r>
                      <a:r>
                        <a:rPr lang="en-US" sz="3000" cap="none" spc="0">
                          <a:solidFill>
                            <a:schemeClr val="bg1"/>
                          </a:solidFill>
                          <a:effectLst/>
                        </a:rPr>
                        <a:t> </a:t>
                      </a:r>
                    </a:p>
                  </a:txBody>
                  <a:tcPr marL="256653" marR="0" marT="197425" marB="197425"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2700" cmpd="sng">
                      <a:noFill/>
                      <a:prstDash val="solid"/>
                    </a:lnB>
                    <a:solidFill>
                      <a:schemeClr val="tx1">
                        <a:lumMod val="85000"/>
                        <a:lumOff val="15000"/>
                      </a:schemeClr>
                    </a:solidFill>
                  </a:tcPr>
                </a:tc>
                <a:tc>
                  <a:txBody>
                    <a:bodyPr/>
                    <a:lstStyle/>
                    <a:p>
                      <a:pPr marR="0" lvl="0" algn="ctr">
                        <a:spcBef>
                          <a:spcPts val="0"/>
                        </a:spcBef>
                        <a:spcAft>
                          <a:spcPts val="0"/>
                        </a:spcAft>
                        <a:buNone/>
                      </a:pPr>
                      <a:r>
                        <a:rPr lang="en-US" sz="3000" b="0" i="0" u="none" strike="noStrike" cap="none" spc="0" noProof="0">
                          <a:solidFill>
                            <a:schemeClr val="bg1"/>
                          </a:solidFill>
                          <a:effectLst/>
                          <a:latin typeface="Calibri"/>
                        </a:rPr>
                        <a:t>Tension</a:t>
                      </a:r>
                      <a:endParaRPr lang="en-US"/>
                    </a:p>
                  </a:txBody>
                  <a:tcPr marL="256653" marR="0" marT="197425" marB="197425" anchor="ctr">
                    <a:lnL w="6350" cap="flat" cmpd="sng" algn="ctr">
                      <a:solidFill>
                        <a:schemeClr val="tx1">
                          <a:lumMod val="50000"/>
                          <a:lumOff val="50000"/>
                        </a:schemeClr>
                      </a:solidFill>
                      <a:prstDash val="solid"/>
                    </a:lnL>
                    <a:lnR w="12700" cmpd="sng">
                      <a:noFill/>
                      <a:prstDash val="solid"/>
                    </a:lnR>
                    <a:lnT w="12700" cmpd="sng">
                      <a:noFill/>
                      <a:prstDash val="solid"/>
                    </a:lnT>
                    <a:lnB w="12700" cmpd="sng">
                      <a:noFill/>
                      <a:prstDash val="solid"/>
                    </a:lnB>
                    <a:solidFill>
                      <a:schemeClr val="tx1">
                        <a:lumMod val="85000"/>
                        <a:lumOff val="15000"/>
                      </a:schemeClr>
                    </a:solidFill>
                  </a:tcPr>
                </a:tc>
                <a:extLst>
                  <a:ext uri="{0D108BD9-81ED-4DB2-BD59-A6C34878D82A}">
                    <a16:rowId xmlns:a16="http://schemas.microsoft.com/office/drawing/2014/main" xmlns="" val="2070811872"/>
                  </a:ext>
                </a:extLst>
              </a:tr>
              <a:tr h="891540">
                <a:tc>
                  <a:txBody>
                    <a:bodyPr/>
                    <a:lstStyle/>
                    <a:p>
                      <a:pPr marR="0" algn="ctr" rtl="0">
                        <a:spcBef>
                          <a:spcPts val="0"/>
                        </a:spcBef>
                        <a:spcAft>
                          <a:spcPts val="0"/>
                        </a:spcAft>
                      </a:pPr>
                      <a:r>
                        <a:rPr lang="en-US" sz="3000" b="0" i="0" cap="none" spc="0">
                          <a:solidFill>
                            <a:schemeClr val="bg1"/>
                          </a:solidFill>
                          <a:effectLst/>
                          <a:latin typeface="Arial"/>
                        </a:rPr>
                        <a:t>F</a:t>
                      </a:r>
                      <a:r>
                        <a:rPr lang="en-US" sz="1500" b="0" i="0" cap="none" spc="0">
                          <a:solidFill>
                            <a:schemeClr val="bg1"/>
                          </a:solidFill>
                          <a:effectLst/>
                          <a:latin typeface="Arial"/>
                        </a:rPr>
                        <a:t>DC</a:t>
                      </a:r>
                    </a:p>
                  </a:txBody>
                  <a:tcPr marL="256653" marR="0" marT="197425" marB="197425" anchor="ctr">
                    <a:lnL w="38100" cap="flat" cmpd="sng" algn="ctr">
                      <a:no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marR="0" algn="ctr" rtl="0">
                        <a:spcBef>
                          <a:spcPts val="0"/>
                        </a:spcBef>
                        <a:spcAft>
                          <a:spcPts val="0"/>
                        </a:spcAft>
                      </a:pPr>
                      <a:r>
                        <a:rPr lang="en-US" sz="3000" cap="none" spc="0">
                          <a:solidFill>
                            <a:schemeClr val="bg1"/>
                          </a:solidFill>
                          <a:effectLst/>
                        </a:rPr>
                        <a:t>2.83 </a:t>
                      </a:r>
                      <a:r>
                        <a:rPr lang="en-US" sz="3000" cap="none" spc="0" err="1">
                          <a:solidFill>
                            <a:schemeClr val="bg1"/>
                          </a:solidFill>
                          <a:effectLst/>
                        </a:rPr>
                        <a:t>kN</a:t>
                      </a:r>
                      <a:r>
                        <a:rPr lang="en-US" sz="3000" cap="none" spc="0">
                          <a:solidFill>
                            <a:schemeClr val="bg1"/>
                          </a:solidFill>
                          <a:effectLst/>
                        </a:rPr>
                        <a:t> </a:t>
                      </a:r>
                      <a:endParaRPr lang="en-US"/>
                    </a:p>
                  </a:txBody>
                  <a:tcPr marL="256653" marR="0" marT="197425" marB="197425"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marR="0" algn="ctr" rtl="0">
                        <a:spcBef>
                          <a:spcPts val="0"/>
                        </a:spcBef>
                        <a:spcAft>
                          <a:spcPts val="0"/>
                        </a:spcAft>
                      </a:pPr>
                      <a:r>
                        <a:rPr lang="en-US" sz="3000" cap="none" spc="0">
                          <a:solidFill>
                            <a:schemeClr val="bg1"/>
                          </a:solidFill>
                          <a:effectLst/>
                        </a:rPr>
                        <a:t>Tension</a:t>
                      </a:r>
                    </a:p>
                  </a:txBody>
                  <a:tcPr marL="256653" marR="0" marT="197425" marB="197425" anchor="ctr">
                    <a:lnL w="6350" cap="flat" cmpd="sng" algn="ctr">
                      <a:solidFill>
                        <a:schemeClr val="tx1">
                          <a:lumMod val="50000"/>
                          <a:lumOff val="50000"/>
                        </a:schemeClr>
                      </a:solidFill>
                      <a:prstDash val="solid"/>
                    </a:lnL>
                    <a:lnR w="38100" cap="flat" cmpd="sng" algn="ctr">
                      <a:noFill/>
                      <a:prstDash val="solid"/>
                    </a:lnR>
                    <a:lnT w="12700" cmpd="sng">
                      <a:noFill/>
                      <a:prstDash val="solid"/>
                    </a:lnT>
                    <a:lnB w="6350" cap="flat" cmpd="sng" algn="ctr">
                      <a:solidFill>
                        <a:schemeClr val="tx1">
                          <a:lumMod val="50000"/>
                          <a:lumOff val="50000"/>
                        </a:schemeClr>
                      </a:solidFill>
                      <a:prstDash val="solid"/>
                    </a:lnB>
                    <a:solidFill>
                      <a:schemeClr val="tx1">
                        <a:lumMod val="75000"/>
                        <a:lumOff val="25000"/>
                      </a:schemeClr>
                    </a:solidFill>
                  </a:tcPr>
                </a:tc>
                <a:extLst>
                  <a:ext uri="{0D108BD9-81ED-4DB2-BD59-A6C34878D82A}">
                    <a16:rowId xmlns:a16="http://schemas.microsoft.com/office/drawing/2014/main" xmlns="" val="3280579301"/>
                  </a:ext>
                </a:extLst>
              </a:tr>
              <a:tr h="891540">
                <a:tc>
                  <a:txBody>
                    <a:bodyPr/>
                    <a:lstStyle/>
                    <a:p>
                      <a:pPr marR="0" algn="ctr" rtl="0">
                        <a:spcBef>
                          <a:spcPts val="0"/>
                        </a:spcBef>
                        <a:spcAft>
                          <a:spcPts val="0"/>
                        </a:spcAft>
                      </a:pPr>
                      <a:r>
                        <a:rPr lang="en-US" sz="3000" b="0" i="0" cap="none" spc="0">
                          <a:solidFill>
                            <a:schemeClr val="bg1"/>
                          </a:solidFill>
                          <a:effectLst/>
                          <a:latin typeface="Arial"/>
                        </a:rPr>
                        <a:t>F</a:t>
                      </a:r>
                      <a:r>
                        <a:rPr lang="en-US" sz="1500" b="0" i="0" cap="none" spc="0">
                          <a:solidFill>
                            <a:schemeClr val="bg1"/>
                          </a:solidFill>
                          <a:effectLst/>
                          <a:latin typeface="Arial"/>
                        </a:rPr>
                        <a:t>DF</a:t>
                      </a:r>
                    </a:p>
                  </a:txBody>
                  <a:tcPr marL="256653" marR="0" marT="197425" marB="197425"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marR="0" algn="ctr" rtl="0">
                        <a:spcBef>
                          <a:spcPts val="0"/>
                        </a:spcBef>
                        <a:spcAft>
                          <a:spcPts val="0"/>
                        </a:spcAft>
                      </a:pPr>
                      <a:r>
                        <a:rPr lang="en-US" sz="3000" cap="none" spc="0">
                          <a:solidFill>
                            <a:schemeClr val="bg1"/>
                          </a:solidFill>
                          <a:effectLst/>
                        </a:rPr>
                        <a:t>50 </a:t>
                      </a:r>
                      <a:r>
                        <a:rPr lang="en-US" sz="3000" cap="none" spc="0" err="1">
                          <a:solidFill>
                            <a:schemeClr val="bg1"/>
                          </a:solidFill>
                          <a:effectLst/>
                        </a:rPr>
                        <a:t>kN</a:t>
                      </a:r>
                      <a:r>
                        <a:rPr lang="en-US" sz="3000" cap="none" spc="0">
                          <a:solidFill>
                            <a:schemeClr val="bg1"/>
                          </a:solidFill>
                          <a:effectLst/>
                        </a:rPr>
                        <a:t> </a:t>
                      </a:r>
                    </a:p>
                  </a:txBody>
                  <a:tcPr marL="256653" marR="0" marT="197425" marB="197425"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marR="0" algn="ctr" rtl="0">
                        <a:spcBef>
                          <a:spcPts val="0"/>
                        </a:spcBef>
                        <a:spcAft>
                          <a:spcPts val="0"/>
                        </a:spcAft>
                      </a:pPr>
                      <a:r>
                        <a:rPr lang="en-US" sz="3000" cap="none" spc="0">
                          <a:solidFill>
                            <a:schemeClr val="bg1"/>
                          </a:solidFill>
                          <a:effectLst/>
                        </a:rPr>
                        <a:t>Compression</a:t>
                      </a:r>
                    </a:p>
                  </a:txBody>
                  <a:tcPr marL="256653" marR="0" marT="197425" marB="197425" anchor="ctr">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extLst>
                  <a:ext uri="{0D108BD9-81ED-4DB2-BD59-A6C34878D82A}">
                    <a16:rowId xmlns:a16="http://schemas.microsoft.com/office/drawing/2014/main" xmlns="" val="3586245304"/>
                  </a:ext>
                </a:extLst>
              </a:tr>
              <a:tr h="891540">
                <a:tc>
                  <a:txBody>
                    <a:bodyPr/>
                    <a:lstStyle/>
                    <a:p>
                      <a:pPr marR="0" algn="ctr" rtl="0">
                        <a:spcBef>
                          <a:spcPts val="0"/>
                        </a:spcBef>
                        <a:spcAft>
                          <a:spcPts val="0"/>
                        </a:spcAft>
                      </a:pPr>
                      <a:r>
                        <a:rPr lang="en-US" sz="3000" b="0" i="0" cap="none" spc="0">
                          <a:solidFill>
                            <a:schemeClr val="bg1"/>
                          </a:solidFill>
                          <a:effectLst/>
                          <a:latin typeface="Arial"/>
                        </a:rPr>
                        <a:t>F</a:t>
                      </a:r>
                      <a:r>
                        <a:rPr lang="en-US" sz="1500" b="0" i="0" cap="none" spc="0">
                          <a:solidFill>
                            <a:schemeClr val="bg1"/>
                          </a:solidFill>
                          <a:effectLst/>
                          <a:latin typeface="Arial"/>
                        </a:rPr>
                        <a:t>EF</a:t>
                      </a:r>
                    </a:p>
                  </a:txBody>
                  <a:tcPr marL="256653" marR="0" marT="197425" marB="197425" anchor="ctr">
                    <a:lnL w="38100" cap="flat" cmpd="sng" algn="ctr">
                      <a:noFill/>
                      <a:prstDash val="solid"/>
                    </a:lnL>
                    <a:lnR w="6350" cap="flat" cmpd="sng" algn="ctr">
                      <a:solidFill>
                        <a:schemeClr val="tx1">
                          <a:lumMod val="50000"/>
                          <a:lumOff val="50000"/>
                        </a:schemeClr>
                      </a:solidFill>
                      <a:prstDash val="solid"/>
                    </a:lnR>
                    <a:lnT w="12700" cmpd="sng">
                      <a:noFill/>
                      <a:prstDash val="solid"/>
                    </a:lnT>
                    <a:lnB w="38100" cap="flat" cmpd="sng" algn="ctr">
                      <a:noFill/>
                      <a:prstDash val="solid"/>
                    </a:lnB>
                    <a:solidFill>
                      <a:schemeClr val="tx1">
                        <a:lumMod val="75000"/>
                        <a:lumOff val="25000"/>
                      </a:schemeClr>
                    </a:solidFill>
                  </a:tcPr>
                </a:tc>
                <a:tc>
                  <a:txBody>
                    <a:bodyPr/>
                    <a:lstStyle/>
                    <a:p>
                      <a:pPr marR="0" algn="ctr" rtl="0">
                        <a:spcBef>
                          <a:spcPts val="0"/>
                        </a:spcBef>
                        <a:spcAft>
                          <a:spcPts val="0"/>
                        </a:spcAft>
                      </a:pPr>
                      <a:r>
                        <a:rPr lang="en-US" sz="3000" cap="none" spc="0">
                          <a:solidFill>
                            <a:schemeClr val="bg1"/>
                          </a:solidFill>
                          <a:effectLst/>
                        </a:rPr>
                        <a:t>30 </a:t>
                      </a:r>
                      <a:r>
                        <a:rPr lang="en-US" sz="3000" cap="none" spc="0" err="1">
                          <a:solidFill>
                            <a:schemeClr val="bg1"/>
                          </a:solidFill>
                          <a:effectLst/>
                        </a:rPr>
                        <a:t>kN</a:t>
                      </a:r>
                      <a:r>
                        <a:rPr lang="en-US" sz="3000" cap="none" spc="0">
                          <a:solidFill>
                            <a:schemeClr val="bg1"/>
                          </a:solidFill>
                          <a:effectLst/>
                        </a:rPr>
                        <a:t> </a:t>
                      </a:r>
                    </a:p>
                  </a:txBody>
                  <a:tcPr marL="256653" marR="0" marT="197425" marB="197425"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38100" cap="flat" cmpd="sng" algn="ctr">
                      <a:noFill/>
                      <a:prstDash val="solid"/>
                    </a:lnB>
                    <a:solidFill>
                      <a:schemeClr val="tx1">
                        <a:lumMod val="75000"/>
                        <a:lumOff val="25000"/>
                      </a:schemeClr>
                    </a:solidFill>
                  </a:tcPr>
                </a:tc>
                <a:tc>
                  <a:txBody>
                    <a:bodyPr/>
                    <a:lstStyle/>
                    <a:p>
                      <a:pPr marR="0" lvl="0" algn="ctr">
                        <a:spcBef>
                          <a:spcPts val="0"/>
                        </a:spcBef>
                        <a:spcAft>
                          <a:spcPts val="0"/>
                        </a:spcAft>
                        <a:buNone/>
                      </a:pPr>
                      <a:r>
                        <a:rPr lang="en-US" sz="3000" b="0" i="0" u="none" strike="noStrike" cap="none" spc="0" noProof="0">
                          <a:solidFill>
                            <a:schemeClr val="bg1"/>
                          </a:solidFill>
                          <a:effectLst/>
                          <a:latin typeface="Calibri"/>
                        </a:rPr>
                        <a:t>Tension</a:t>
                      </a:r>
                      <a:endParaRPr lang="en-US"/>
                    </a:p>
                  </a:txBody>
                  <a:tcPr marL="256653" marR="0" marT="197425" marB="197425" anchor="ctr">
                    <a:lnL w="6350" cap="flat" cmpd="sng" algn="ctr">
                      <a:solidFill>
                        <a:schemeClr val="tx1">
                          <a:lumMod val="50000"/>
                          <a:lumOff val="50000"/>
                        </a:schemeClr>
                      </a:solidFill>
                      <a:prstDash val="solid"/>
                    </a:lnL>
                    <a:lnR w="38100" cap="flat" cmpd="sng" algn="ctr">
                      <a:noFill/>
                      <a:prstDash val="solid"/>
                    </a:lnR>
                    <a:lnT w="12700" cmpd="sng">
                      <a:noFill/>
                      <a:prstDash val="solid"/>
                    </a:lnT>
                    <a:lnB w="38100" cap="flat" cmpd="sng" algn="ctr">
                      <a:noFill/>
                      <a:prstDash val="solid"/>
                    </a:lnB>
                    <a:solidFill>
                      <a:schemeClr val="tx1">
                        <a:lumMod val="75000"/>
                        <a:lumOff val="25000"/>
                      </a:schemeClr>
                    </a:solidFill>
                  </a:tcPr>
                </a:tc>
                <a:extLst>
                  <a:ext uri="{0D108BD9-81ED-4DB2-BD59-A6C34878D82A}">
                    <a16:rowId xmlns:a16="http://schemas.microsoft.com/office/drawing/2014/main" xmlns="" val="3758992443"/>
                  </a:ext>
                </a:extLst>
              </a:tr>
            </a:tbl>
          </a:graphicData>
        </a:graphic>
      </p:graphicFrame>
    </p:spTree>
    <p:extLst>
      <p:ext uri="{BB962C8B-B14F-4D97-AF65-F5344CB8AC3E}">
        <p14:creationId xmlns:p14="http://schemas.microsoft.com/office/powerpoint/2010/main" xmlns="" val="6970021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3">
            <a:extLst>
              <a:ext uri="{FF2B5EF4-FFF2-40B4-BE49-F238E27FC236}">
                <a16:creationId xmlns:a16="http://schemas.microsoft.com/office/drawing/2014/main" xmlns="" id="{33CD251C-A887-4D2F-925B-FC09719853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5">
            <a:extLst>
              <a:ext uri="{FF2B5EF4-FFF2-40B4-BE49-F238E27FC236}">
                <a16:creationId xmlns:a16="http://schemas.microsoft.com/office/drawing/2014/main" xmlns="" id="{B19D093C-27FB-4032-B282-42C4563F2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7041822"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27">
            <a:extLst>
              <a:ext uri="{FF2B5EF4-FFF2-40B4-BE49-F238E27FC236}">
                <a16:creationId xmlns:a16="http://schemas.microsoft.com/office/drawing/2014/main" xmlns="" id="{35EE815E-1BD3-4777-B652-6D98825BF66B}"/>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50935" y="1022442"/>
            <a:ext cx="1692574" cy="1270809"/>
            <a:chOff x="668003" y="1684057"/>
            <a:chExt cx="1128382" cy="847206"/>
          </a:xfrm>
        </p:grpSpPr>
        <p:sp>
          <p:nvSpPr>
            <p:cNvPr id="35" name="Freeform 5">
              <a:extLst>
                <a:ext uri="{FF2B5EF4-FFF2-40B4-BE49-F238E27FC236}">
                  <a16:creationId xmlns:a16="http://schemas.microsoft.com/office/drawing/2014/main" xmlns="" id="{E6692982-4A7D-4392-87CD-F0CD4B027DD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6" name="Freeform 5">
              <a:extLst>
                <a:ext uri="{FF2B5EF4-FFF2-40B4-BE49-F238E27FC236}">
                  <a16:creationId xmlns:a16="http://schemas.microsoft.com/office/drawing/2014/main" xmlns="" id="{196485F7-F277-4123-AC53-98EA4C858774}"/>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TextBox 2">
            <a:extLst>
              <a:ext uri="{FF2B5EF4-FFF2-40B4-BE49-F238E27FC236}">
                <a16:creationId xmlns:a16="http://schemas.microsoft.com/office/drawing/2014/main" xmlns="" id="{51BBA550-10D0-4E5C-A208-56E431735805}"/>
              </a:ext>
            </a:extLst>
          </p:cNvPr>
          <p:cNvSpPr txBox="1"/>
          <p:nvPr/>
        </p:nvSpPr>
        <p:spPr>
          <a:xfrm>
            <a:off x="649894" y="4325540"/>
            <a:ext cx="5750977" cy="26857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7200" kern="1200">
                <a:solidFill>
                  <a:schemeClr val="bg1"/>
                </a:solidFill>
                <a:latin typeface="+mj-lt"/>
                <a:ea typeface="+mj-ea"/>
                <a:cs typeface="+mj-cs"/>
              </a:rPr>
              <a:t>MATLAB CODE</a:t>
            </a:r>
            <a:r>
              <a:rPr lang="en-US" sz="7200">
                <a:solidFill>
                  <a:schemeClr val="bg1"/>
                </a:solidFill>
                <a:latin typeface="+mj-lt"/>
                <a:ea typeface="+mj-ea"/>
                <a:cs typeface="+mj-cs"/>
              </a:rPr>
              <a:t> </a:t>
            </a:r>
            <a:endParaRPr lang="en-US" sz="7200" kern="1200">
              <a:solidFill>
                <a:schemeClr val="bg1"/>
              </a:solidFill>
              <a:latin typeface="+mj-lt"/>
              <a:ea typeface="+mj-ea"/>
              <a:cs typeface="Calibri"/>
            </a:endParaRPr>
          </a:p>
        </p:txBody>
      </p:sp>
      <p:sp>
        <p:nvSpPr>
          <p:cNvPr id="2" name="TextBox 1">
            <a:extLst>
              <a:ext uri="{FF2B5EF4-FFF2-40B4-BE49-F238E27FC236}">
                <a16:creationId xmlns:a16="http://schemas.microsoft.com/office/drawing/2014/main" xmlns="" id="{AF2DAAE1-B717-4920-A724-48955250197C}"/>
              </a:ext>
            </a:extLst>
          </p:cNvPr>
          <p:cNvSpPr txBox="1"/>
          <p:nvPr/>
        </p:nvSpPr>
        <p:spPr>
          <a:xfrm>
            <a:off x="9306046" y="406126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4" name="TextBox 3">
            <a:extLst>
              <a:ext uri="{FF2B5EF4-FFF2-40B4-BE49-F238E27FC236}">
                <a16:creationId xmlns:a16="http://schemas.microsoft.com/office/drawing/2014/main" xmlns="" id="{1FE83592-1076-4078-B60C-89E525C0F9D2}"/>
              </a:ext>
            </a:extLst>
          </p:cNvPr>
          <p:cNvSpPr txBox="1"/>
          <p:nvPr/>
        </p:nvSpPr>
        <p:spPr>
          <a:xfrm>
            <a:off x="7833194" y="1309961"/>
            <a:ext cx="10512705" cy="87100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a:ea typeface="+mn-lt"/>
                <a:cs typeface="+mn-lt"/>
              </a:rPr>
              <a:t>for (t = 0:1:1500), </a:t>
            </a:r>
            <a:endParaRPr lang="en-US" sz="2800">
              <a:ea typeface="+mn-lt"/>
              <a:cs typeface="+mn-lt"/>
            </a:endParaRPr>
          </a:p>
          <a:p>
            <a:r>
              <a:rPr lang="en-GB" sz="2800">
                <a:ea typeface="+mn-lt"/>
                <a:cs typeface="+mn-lt"/>
              </a:rPr>
              <a:t>   x = 2*t ; </a:t>
            </a:r>
            <a:endParaRPr lang="en-US" sz="2800">
              <a:ea typeface="+mn-lt"/>
              <a:cs typeface="+mn-lt"/>
            </a:endParaRPr>
          </a:p>
          <a:p>
            <a:r>
              <a:rPr lang="en-GB" sz="2800">
                <a:ea typeface="+mn-lt"/>
                <a:cs typeface="+mn-lt"/>
              </a:rPr>
              <a:t>   RB=2*x;</a:t>
            </a:r>
            <a:endParaRPr lang="en-US" sz="2800">
              <a:ea typeface="+mn-lt"/>
              <a:cs typeface="+mn-lt"/>
            </a:endParaRPr>
          </a:p>
          <a:p>
            <a:r>
              <a:rPr lang="en-GB" sz="2800">
                <a:ea typeface="+mn-lt"/>
                <a:cs typeface="+mn-lt"/>
              </a:rPr>
              <a:t>   RAY = -x;</a:t>
            </a:r>
            <a:endParaRPr lang="en-US" sz="2800">
              <a:ea typeface="+mn-lt"/>
              <a:cs typeface="+mn-lt"/>
            </a:endParaRPr>
          </a:p>
          <a:p>
            <a:r>
              <a:rPr lang="en-GB" sz="2800">
                <a:ea typeface="+mn-lt"/>
                <a:cs typeface="+mn-lt"/>
              </a:rPr>
              <a:t>   RAX = -RB;</a:t>
            </a:r>
            <a:endParaRPr lang="en-US" sz="2800">
              <a:ea typeface="+mn-lt"/>
              <a:cs typeface="+mn-lt"/>
            </a:endParaRPr>
          </a:p>
          <a:p>
            <a:r>
              <a:rPr lang="en-GB" sz="2800">
                <a:ea typeface="+mn-lt"/>
                <a:cs typeface="+mn-lt"/>
              </a:rPr>
              <a:t>   BD = -RB*sqrt(2);</a:t>
            </a:r>
            <a:endParaRPr lang="en-US" sz="2800">
              <a:ea typeface="+mn-lt"/>
              <a:cs typeface="+mn-lt"/>
            </a:endParaRPr>
          </a:p>
          <a:p>
            <a:r>
              <a:rPr lang="en-GB" sz="2800">
                <a:ea typeface="+mn-lt"/>
                <a:cs typeface="+mn-lt"/>
              </a:rPr>
              <a:t>   AB = -BD/sqrt(2);</a:t>
            </a:r>
            <a:endParaRPr lang="en-US" sz="2800">
              <a:ea typeface="+mn-lt"/>
              <a:cs typeface="+mn-lt"/>
            </a:endParaRPr>
          </a:p>
          <a:p>
            <a:r>
              <a:rPr lang="en-GB" sz="2800">
                <a:ea typeface="+mn-lt"/>
                <a:cs typeface="+mn-lt"/>
              </a:rPr>
              <a:t>   AC = (RAY + AB)*sqrt(2);</a:t>
            </a:r>
            <a:endParaRPr lang="en-US" sz="2800">
              <a:ea typeface="+mn-lt"/>
              <a:cs typeface="+mn-lt"/>
            </a:endParaRPr>
          </a:p>
          <a:p>
            <a:r>
              <a:rPr lang="en-GB" sz="2800">
                <a:ea typeface="+mn-lt"/>
                <a:cs typeface="+mn-lt"/>
              </a:rPr>
              <a:t>   AD = -(RAX + AC/sqrt(2));</a:t>
            </a:r>
            <a:endParaRPr lang="en-US" sz="2800">
              <a:ea typeface="+mn-lt"/>
              <a:cs typeface="+mn-lt"/>
            </a:endParaRPr>
          </a:p>
          <a:p>
            <a:r>
              <a:rPr lang="en-GB" sz="2800">
                <a:ea typeface="+mn-lt"/>
                <a:cs typeface="+mn-lt"/>
              </a:rPr>
              <a:t>   </a:t>
            </a:r>
            <a:r>
              <a:rPr lang="en-GB" sz="2800" err="1">
                <a:ea typeface="+mn-lt"/>
                <a:cs typeface="+mn-lt"/>
              </a:rPr>
              <a:t>AD_abs</a:t>
            </a:r>
            <a:r>
              <a:rPr lang="en-GB" sz="2800">
                <a:ea typeface="+mn-lt"/>
                <a:cs typeface="+mn-lt"/>
              </a:rPr>
              <a:t> = abs(AD);</a:t>
            </a:r>
            <a:endParaRPr lang="en-US" sz="2800">
              <a:ea typeface="+mn-lt"/>
              <a:cs typeface="+mn-lt"/>
            </a:endParaRPr>
          </a:p>
          <a:p>
            <a:r>
              <a:rPr lang="en-GB" sz="2800">
                <a:ea typeface="+mn-lt"/>
                <a:cs typeface="+mn-lt"/>
              </a:rPr>
              <a:t>   if (</a:t>
            </a:r>
            <a:r>
              <a:rPr lang="en-GB" sz="2800" err="1">
                <a:ea typeface="+mn-lt"/>
                <a:cs typeface="+mn-lt"/>
              </a:rPr>
              <a:t>AD_abs</a:t>
            </a:r>
            <a:r>
              <a:rPr lang="en-GB" sz="2800">
                <a:ea typeface="+mn-lt"/>
                <a:cs typeface="+mn-lt"/>
              </a:rPr>
              <a:t> &gt;= 2369.6),</a:t>
            </a:r>
            <a:endParaRPr lang="en-US" sz="2800">
              <a:ea typeface="+mn-lt"/>
              <a:cs typeface="+mn-lt"/>
            </a:endParaRPr>
          </a:p>
          <a:p>
            <a:r>
              <a:rPr lang="en-GB" sz="2800">
                <a:ea typeface="+mn-lt"/>
                <a:cs typeface="+mn-lt"/>
              </a:rPr>
              <a:t>     x</a:t>
            </a:r>
            <a:endParaRPr lang="en-US" sz="2800">
              <a:ea typeface="+mn-lt"/>
              <a:cs typeface="+mn-lt"/>
            </a:endParaRPr>
          </a:p>
          <a:p>
            <a:r>
              <a:rPr lang="en-GB" sz="2800">
                <a:ea typeface="+mn-lt"/>
                <a:cs typeface="+mn-lt"/>
              </a:rPr>
              <a:t>     break;</a:t>
            </a:r>
            <a:endParaRPr lang="en-US" sz="2800">
              <a:ea typeface="+mn-lt"/>
              <a:cs typeface="+mn-lt"/>
            </a:endParaRPr>
          </a:p>
          <a:p>
            <a:r>
              <a:rPr lang="en-GB" sz="2800">
                <a:ea typeface="+mn-lt"/>
                <a:cs typeface="+mn-lt"/>
              </a:rPr>
              <a:t>   endif </a:t>
            </a:r>
            <a:endParaRPr lang="en-US" sz="2800">
              <a:ea typeface="+mn-lt"/>
              <a:cs typeface="+mn-lt"/>
            </a:endParaRPr>
          </a:p>
          <a:p>
            <a:r>
              <a:rPr lang="en-GB" sz="2800">
                <a:ea typeface="+mn-lt"/>
                <a:cs typeface="+mn-lt"/>
              </a:rPr>
              <a:t>end</a:t>
            </a:r>
            <a:endParaRPr lang="en-US" sz="2800">
              <a:ea typeface="+mn-lt"/>
              <a:cs typeface="+mn-lt"/>
            </a:endParaRPr>
          </a:p>
          <a:p>
            <a:r>
              <a:rPr lang="en-GB" sz="2800" err="1">
                <a:ea typeface="+mn-lt"/>
                <a:cs typeface="+mn-lt"/>
              </a:rPr>
              <a:t>disp</a:t>
            </a:r>
            <a:r>
              <a:rPr lang="en-GB" sz="2800">
                <a:ea typeface="+mn-lt"/>
                <a:cs typeface="+mn-lt"/>
              </a:rPr>
              <a:t>('The maximum load is: ');</a:t>
            </a:r>
            <a:endParaRPr lang="en-US" sz="2800">
              <a:ea typeface="+mn-lt"/>
              <a:cs typeface="+mn-lt"/>
            </a:endParaRPr>
          </a:p>
          <a:p>
            <a:r>
              <a:rPr lang="en-GB" sz="2800" err="1">
                <a:ea typeface="+mn-lt"/>
                <a:cs typeface="+mn-lt"/>
              </a:rPr>
              <a:t>disp</a:t>
            </a:r>
            <a:r>
              <a:rPr lang="en-GB" sz="2800">
                <a:ea typeface="+mn-lt"/>
                <a:cs typeface="+mn-lt"/>
              </a:rPr>
              <a:t>(x);</a:t>
            </a:r>
            <a:endParaRPr lang="en-US" sz="2800">
              <a:ea typeface="+mn-lt"/>
              <a:cs typeface="+mn-lt"/>
            </a:endParaRPr>
          </a:p>
          <a:p>
            <a:endParaRPr lang="en-US" sz="2800">
              <a:ea typeface="+mn-lt"/>
              <a:cs typeface="+mn-lt"/>
            </a:endParaRPr>
          </a:p>
          <a:p>
            <a:endParaRPr lang="en-GB" sz="2800">
              <a:ea typeface="+mn-lt"/>
              <a:cs typeface="+mn-lt"/>
            </a:endParaRPr>
          </a:p>
          <a:p>
            <a:endParaRPr lang="en-GB" sz="2800">
              <a:cs typeface="Calibri"/>
            </a:endParaRPr>
          </a:p>
        </p:txBody>
      </p:sp>
    </p:spTree>
    <p:extLst>
      <p:ext uri="{BB962C8B-B14F-4D97-AF65-F5344CB8AC3E}">
        <p14:creationId xmlns:p14="http://schemas.microsoft.com/office/powerpoint/2010/main" xmlns="" val="1769466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xmlns="" id="{201CC55D-ED54-4C5C-95E6-10947BD110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7998" cy="10286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xmlns="" id="{05C38C53-95A8-4F61-A2FE-3445099623E0}"/>
              </a:ext>
            </a:extLst>
          </p:cNvPr>
          <p:cNvSpPr txBox="1"/>
          <p:nvPr/>
        </p:nvSpPr>
        <p:spPr>
          <a:xfrm>
            <a:off x="884340" y="1284270"/>
            <a:ext cx="6840876" cy="169210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6000" u="sng">
                <a:latin typeface="+mj-lt"/>
                <a:ea typeface="+mj-ea"/>
                <a:cs typeface="+mj-cs"/>
              </a:rPr>
              <a:t>OUTPUT</a:t>
            </a:r>
            <a:endParaRPr lang="en-US" sz="6000">
              <a:latin typeface="+mj-lt"/>
              <a:ea typeface="+mj-ea"/>
              <a:cs typeface="+mj-cs"/>
            </a:endParaRPr>
          </a:p>
        </p:txBody>
      </p:sp>
      <p:grpSp>
        <p:nvGrpSpPr>
          <p:cNvPr id="58" name="Group 57">
            <a:extLst>
              <a:ext uri="{FF2B5EF4-FFF2-40B4-BE49-F238E27FC236}">
                <a16:creationId xmlns:a16="http://schemas.microsoft.com/office/drawing/2014/main" xmlns="" id="{1DE889C7-FAD6-4397-98E2-05D50348445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1625226"/>
            <a:ext cx="532796" cy="1010190"/>
            <a:chOff x="0" y="823811"/>
            <a:chExt cx="355196" cy="673460"/>
          </a:xfrm>
        </p:grpSpPr>
        <p:sp>
          <p:nvSpPr>
            <p:cNvPr id="59" name="Rectangle 58">
              <a:extLst>
                <a:ext uri="{FF2B5EF4-FFF2-40B4-BE49-F238E27FC236}">
                  <a16:creationId xmlns:a16="http://schemas.microsoft.com/office/drawing/2014/main" xmlns="" id="{F399A70F-F8CD-4992-9EF5-6CF15472E7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xmlns="" id="{48F4FEDC-6D80-458C-A665-075D9B9500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Rectangle 61">
            <a:extLst>
              <a:ext uri="{FF2B5EF4-FFF2-40B4-BE49-F238E27FC236}">
                <a16:creationId xmlns:a16="http://schemas.microsoft.com/office/drawing/2014/main" xmlns="" id="{3873B707-463F-40B0-8227-E8CC6C67EB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997627" y="3135853"/>
            <a:ext cx="6446520" cy="411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xmlns="" id="{07DD7A11-F690-4C4D-B580-1FF2BC94BBEC}"/>
              </a:ext>
            </a:extLst>
          </p:cNvPr>
          <p:cNvSpPr txBox="1"/>
          <p:nvPr/>
        </p:nvSpPr>
        <p:spPr>
          <a:xfrm>
            <a:off x="886078" y="3495757"/>
            <a:ext cx="6839138" cy="596937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buFont typeface="Arial" panose="020B0604020202020204" pitchFamily="34" charset="0"/>
              <a:buChar char="•"/>
            </a:pPr>
            <a:r>
              <a:rPr lang="en-US" sz="3000">
                <a:ea typeface="+mn-lt"/>
                <a:cs typeface="+mn-lt"/>
              </a:rPr>
              <a:t>x = 2370</a:t>
            </a:r>
            <a:endParaRPr lang="en-US">
              <a:cs typeface="Calibri"/>
            </a:endParaRPr>
          </a:p>
          <a:p>
            <a:pPr>
              <a:buFont typeface="Arial" panose="020B0604020202020204" pitchFamily="34" charset="0"/>
              <a:buChar char="•"/>
            </a:pPr>
            <a:r>
              <a:rPr lang="en-US" sz="3000">
                <a:ea typeface="+mn-lt"/>
                <a:cs typeface="+mn-lt"/>
              </a:rPr>
              <a:t>The maximum load is:</a:t>
            </a:r>
            <a:endParaRPr lang="en-US">
              <a:ea typeface="+mn-lt"/>
              <a:cs typeface="+mn-lt"/>
            </a:endParaRPr>
          </a:p>
          <a:p>
            <a:pPr>
              <a:buFont typeface="Arial" panose="020B0604020202020204" pitchFamily="34" charset="0"/>
              <a:buChar char="•"/>
            </a:pPr>
            <a:r>
              <a:rPr lang="en-US" sz="3000">
                <a:ea typeface="+mn-lt"/>
                <a:cs typeface="+mn-lt"/>
              </a:rPr>
              <a:t>2370</a:t>
            </a:r>
            <a:endParaRPr lang="en-US"/>
          </a:p>
          <a:p>
            <a:pPr indent="-228600">
              <a:lnSpc>
                <a:spcPct val="90000"/>
              </a:lnSpc>
              <a:buFont typeface="Arial" panose="020B0604020202020204" pitchFamily="34" charset="0"/>
              <a:buChar char="•"/>
            </a:pPr>
            <a:endParaRPr lang="en-US" sz="3000"/>
          </a:p>
          <a:p>
            <a:pPr indent="-228600">
              <a:lnSpc>
                <a:spcPct val="90000"/>
              </a:lnSpc>
              <a:spcAft>
                <a:spcPts val="600"/>
              </a:spcAft>
              <a:buFont typeface="Arial" panose="020B0604020202020204" pitchFamily="34" charset="0"/>
              <a:buChar char="•"/>
            </a:pPr>
            <a:endParaRPr lang="en-US" sz="3000"/>
          </a:p>
          <a:p>
            <a:pPr indent="-228600">
              <a:lnSpc>
                <a:spcPct val="90000"/>
              </a:lnSpc>
              <a:spcAft>
                <a:spcPts val="600"/>
              </a:spcAft>
              <a:buFont typeface="Arial" panose="020B0604020202020204" pitchFamily="34" charset="0"/>
              <a:buChar char="•"/>
            </a:pPr>
            <a:endParaRPr lang="en-US" sz="3000"/>
          </a:p>
          <a:p>
            <a:pPr indent="-228600">
              <a:lnSpc>
                <a:spcPct val="90000"/>
              </a:lnSpc>
              <a:spcAft>
                <a:spcPts val="600"/>
              </a:spcAft>
              <a:buFont typeface="Arial" panose="020B0604020202020204" pitchFamily="34" charset="0"/>
              <a:buChar char="•"/>
            </a:pPr>
            <a:endParaRPr lang="en-US" sz="3000"/>
          </a:p>
        </p:txBody>
      </p:sp>
      <p:sp>
        <p:nvSpPr>
          <p:cNvPr id="64" name="Rectangle 63">
            <a:extLst>
              <a:ext uri="{FF2B5EF4-FFF2-40B4-BE49-F238E27FC236}">
                <a16:creationId xmlns:a16="http://schemas.microsoft.com/office/drawing/2014/main" xmlns="" id="{C13237C8-E62C-4F0D-A318-BD6FB6C2D13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16046505" y="0"/>
            <a:ext cx="2241495" cy="10287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xmlns="" id="{19C9EAEA-39D0-4B0E-A0EB-51E7B26740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528715" y="770779"/>
            <a:ext cx="9014049" cy="87518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9" descr="Icon&#10;&#10;Description automatically generated">
            <a:extLst>
              <a:ext uri="{FF2B5EF4-FFF2-40B4-BE49-F238E27FC236}">
                <a16:creationId xmlns:a16="http://schemas.microsoft.com/office/drawing/2014/main" xmlns="" id="{15CC62CB-84B4-4C77-A16D-907CBC1DEA76}"/>
              </a:ext>
            </a:extLst>
          </p:cNvPr>
          <p:cNvPicPr>
            <a:picLocks noChangeAspect="1"/>
          </p:cNvPicPr>
          <p:nvPr/>
        </p:nvPicPr>
        <p:blipFill rotWithShape="1">
          <a:blip r:embed="rId2"/>
          <a:srcRect t="3062" r="2" b="2"/>
          <a:stretch/>
        </p:blipFill>
        <p:spPr>
          <a:xfrm>
            <a:off x="8966682" y="1809671"/>
            <a:ext cx="7903252" cy="7278301"/>
          </a:xfrm>
          <a:prstGeom prst="rect">
            <a:avLst/>
          </a:prstGeom>
        </p:spPr>
      </p:pic>
    </p:spTree>
    <p:extLst>
      <p:ext uri="{BB962C8B-B14F-4D97-AF65-F5344CB8AC3E}">
        <p14:creationId xmlns:p14="http://schemas.microsoft.com/office/powerpoint/2010/main" xmlns="" val="22201519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xmlns="" id="{FF9B822F-893E-44C8-963C-64F50ACECB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8000" cy="10287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xmlns="" id="{EBF87945-A001-489F-9D9B-7D9435F0B9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22958" y="521206"/>
            <a:ext cx="16651224" cy="27020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xmlns="" id="{CFBDD89D-1CB9-4BCD-887F-D4B4E29305F8}"/>
              </a:ext>
            </a:extLst>
          </p:cNvPr>
          <p:cNvSpPr txBox="1"/>
          <p:nvPr/>
        </p:nvSpPr>
        <p:spPr>
          <a:xfrm>
            <a:off x="1257300" y="877824"/>
            <a:ext cx="7056120" cy="140922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800" dirty="0">
                <a:solidFill>
                  <a:schemeClr val="bg1"/>
                </a:solidFill>
                <a:latin typeface="+mj-lt"/>
                <a:ea typeface="+mj-ea"/>
                <a:cs typeface="+mj-cs"/>
              </a:rPr>
              <a:t>QUESTION 7</a:t>
            </a:r>
            <a:endParaRPr lang="en-US" sz="4800" dirty="0">
              <a:solidFill>
                <a:schemeClr val="bg1"/>
              </a:solidFill>
              <a:latin typeface="+mj-lt"/>
              <a:ea typeface="+mj-ea"/>
              <a:cs typeface="Calibri"/>
            </a:endParaRPr>
          </a:p>
        </p:txBody>
      </p:sp>
      <p:sp>
        <p:nvSpPr>
          <p:cNvPr id="2" name="TextBox 1">
            <a:extLst>
              <a:ext uri="{FF2B5EF4-FFF2-40B4-BE49-F238E27FC236}">
                <a16:creationId xmlns:a16="http://schemas.microsoft.com/office/drawing/2014/main" xmlns="" id="{B24C65AD-6A21-40E2-8178-8D6C951C5D8E}"/>
              </a:ext>
            </a:extLst>
          </p:cNvPr>
          <p:cNvSpPr txBox="1"/>
          <p:nvPr/>
        </p:nvSpPr>
        <p:spPr>
          <a:xfrm>
            <a:off x="7734698" y="3806481"/>
            <a:ext cx="9588923" cy="549027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85000" lnSpcReduction="20000"/>
          </a:bodyPr>
          <a:lstStyle/>
          <a:p>
            <a:r>
              <a:rPr lang="en-GB" sz="2800">
                <a:ea typeface="+mn-lt"/>
                <a:cs typeface="+mn-lt"/>
              </a:rPr>
              <a:t>The flanged steel cantilever beam with riveted bracket is subjected to a couple and two forces as shown and their design of the attachment at A must be determined. Replace the two forces and couple by an equivalent couple M and resultant force R at A.</a:t>
            </a:r>
          </a:p>
          <a:p>
            <a:endParaRPr lang="en-GB" sz="2800">
              <a:ea typeface="+mn-lt"/>
              <a:cs typeface="+mn-lt"/>
            </a:endParaRPr>
          </a:p>
          <a:p>
            <a:r>
              <a:rPr lang="en-GB" sz="2800">
                <a:ea typeface="+mn-lt"/>
                <a:cs typeface="+mn-lt"/>
              </a:rPr>
              <a:t>Using Matlab code-</a:t>
            </a:r>
          </a:p>
          <a:p>
            <a:endParaRPr lang="en-GB" sz="2800">
              <a:ea typeface="+mn-lt"/>
              <a:cs typeface="+mn-lt"/>
            </a:endParaRPr>
          </a:p>
          <a:p>
            <a:r>
              <a:rPr lang="en-GB" sz="2800">
                <a:ea typeface="+mn-lt"/>
                <a:cs typeface="+mn-lt"/>
              </a:rPr>
              <a:t>A) Develop a system that takes user inputs of force F1, F2 and the and their angle of action with the horizontal α and β and also the moment that acts at C and solve it to find the equivalent couple M and resultant force R at A.</a:t>
            </a:r>
          </a:p>
          <a:p>
            <a:endParaRPr lang="en-GB" sz="2800">
              <a:ea typeface="+mn-lt"/>
              <a:cs typeface="+mn-lt"/>
            </a:endParaRPr>
          </a:p>
          <a:p>
            <a:r>
              <a:rPr lang="en-GB" sz="2800">
                <a:ea typeface="+mn-lt"/>
                <a:cs typeface="+mn-lt"/>
              </a:rPr>
              <a:t>B) If F1 = 2kN , F2 = 1.2kN, Mc = 0.5kNm. Then plot a graph showing the variations of the equivalent moment at A, magnitude of the resultant force, angle at which the resultant force acts if angle at the F1 and F2 acts is varies as follows</a:t>
            </a:r>
          </a:p>
          <a:p>
            <a:endParaRPr lang="en-GB" sz="2800">
              <a:ea typeface="+mn-lt"/>
              <a:cs typeface="+mn-lt"/>
            </a:endParaRPr>
          </a:p>
          <a:p>
            <a:r>
              <a:rPr lang="en-GB" sz="2800">
                <a:ea typeface="+mn-lt"/>
                <a:cs typeface="+mn-lt"/>
              </a:rPr>
              <a:t>C)Angle α varies from 0° to 360° at steps of 1° and angle β varies with α at a positive phase difference of 90°</a:t>
            </a:r>
          </a:p>
          <a:p>
            <a:pPr>
              <a:lnSpc>
                <a:spcPct val="90000"/>
              </a:lnSpc>
              <a:spcAft>
                <a:spcPts val="600"/>
              </a:spcAft>
            </a:pPr>
            <a:endParaRPr lang="en-GB" sz="2800">
              <a:cs typeface="Calibri"/>
            </a:endParaRPr>
          </a:p>
        </p:txBody>
      </p:sp>
      <p:pic>
        <p:nvPicPr>
          <p:cNvPr id="4" name="Picture 5" descr="Diagram&#10;&#10;Description automatically generated">
            <a:extLst>
              <a:ext uri="{FF2B5EF4-FFF2-40B4-BE49-F238E27FC236}">
                <a16:creationId xmlns:a16="http://schemas.microsoft.com/office/drawing/2014/main" xmlns="" id="{934D2420-2385-46DD-9668-F8F0FF14B34E}"/>
              </a:ext>
            </a:extLst>
          </p:cNvPr>
          <p:cNvPicPr>
            <a:picLocks noChangeAspect="1"/>
          </p:cNvPicPr>
          <p:nvPr/>
        </p:nvPicPr>
        <p:blipFill>
          <a:blip r:embed="rId2"/>
          <a:stretch>
            <a:fillRect/>
          </a:stretch>
        </p:blipFill>
        <p:spPr>
          <a:xfrm>
            <a:off x="1127760" y="4637465"/>
            <a:ext cx="6202680" cy="3191389"/>
          </a:xfrm>
          <a:prstGeom prst="rect">
            <a:avLst/>
          </a:prstGeom>
        </p:spPr>
      </p:pic>
    </p:spTree>
    <p:extLst>
      <p:ext uri="{BB962C8B-B14F-4D97-AF65-F5344CB8AC3E}">
        <p14:creationId xmlns:p14="http://schemas.microsoft.com/office/powerpoint/2010/main" xmlns="" val="40681195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F9CFCE6-877F-4858-B8BD-2C52CA8AFBC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8000" cy="10287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8213F8A0-12AE-4514-8372-0DD766EC28E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385299" y="720090"/>
            <a:ext cx="8187183" cy="88468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9EFF17D4-9A8C-4CE5-B096-D8CCD44004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15518" y="720090"/>
            <a:ext cx="8187181" cy="88468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A piece of paper with writing on it&#10;&#10;Description automatically generated">
            <a:extLst>
              <a:ext uri="{FF2B5EF4-FFF2-40B4-BE49-F238E27FC236}">
                <a16:creationId xmlns:a16="http://schemas.microsoft.com/office/drawing/2014/main" xmlns="" id="{21E36AE8-77E2-4463-A354-C9FD0E13592F}"/>
              </a:ext>
            </a:extLst>
          </p:cNvPr>
          <p:cNvPicPr>
            <a:picLocks noChangeAspect="1"/>
          </p:cNvPicPr>
          <p:nvPr/>
        </p:nvPicPr>
        <p:blipFill>
          <a:blip r:embed="rId2"/>
          <a:stretch>
            <a:fillRect/>
          </a:stretch>
        </p:blipFill>
        <p:spPr>
          <a:xfrm>
            <a:off x="10130475" y="1043488"/>
            <a:ext cx="6455294" cy="8356599"/>
          </a:xfrm>
          <a:prstGeom prst="rect">
            <a:avLst/>
          </a:prstGeom>
        </p:spPr>
      </p:pic>
      <p:pic>
        <p:nvPicPr>
          <p:cNvPr id="4" name="Picture 4" descr="Text, letter&#10;&#10;Description automatically generated">
            <a:extLst>
              <a:ext uri="{FF2B5EF4-FFF2-40B4-BE49-F238E27FC236}">
                <a16:creationId xmlns:a16="http://schemas.microsoft.com/office/drawing/2014/main" xmlns="" id="{7F20B006-0C8D-4557-91A4-4F64C6C97348}"/>
              </a:ext>
            </a:extLst>
          </p:cNvPr>
          <p:cNvPicPr>
            <a:picLocks noChangeAspect="1"/>
          </p:cNvPicPr>
          <p:nvPr/>
        </p:nvPicPr>
        <p:blipFill>
          <a:blip r:embed="rId3"/>
          <a:stretch>
            <a:fillRect/>
          </a:stretch>
        </p:blipFill>
        <p:spPr>
          <a:xfrm>
            <a:off x="1431100" y="1041054"/>
            <a:ext cx="6704555" cy="8157918"/>
          </a:xfrm>
          <a:prstGeom prst="rect">
            <a:avLst/>
          </a:prstGeom>
        </p:spPr>
      </p:pic>
    </p:spTree>
    <p:extLst>
      <p:ext uri="{BB962C8B-B14F-4D97-AF65-F5344CB8AC3E}">
        <p14:creationId xmlns:p14="http://schemas.microsoft.com/office/powerpoint/2010/main" xmlns="" val="38545647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xmlns="" id="{16F9E488-0718-4E1E-9D12-26779F6062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xmlns="" id="{09BE6F6B-19BD-443C-8FB0-FA45F13F95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1309257" cy="10286313"/>
          </a:xfrm>
          <a:custGeom>
            <a:avLst/>
            <a:gdLst>
              <a:gd name="connsiteX0" fmla="*/ 0 w 7539505"/>
              <a:gd name="connsiteY0" fmla="*/ 0 h 6857542"/>
              <a:gd name="connsiteX1" fmla="*/ 6392832 w 7539505"/>
              <a:gd name="connsiteY1" fmla="*/ 0 h 6857542"/>
              <a:gd name="connsiteX2" fmla="*/ 6405479 w 7539505"/>
              <a:gd name="connsiteY2" fmla="*/ 31774 h 6857542"/>
              <a:gd name="connsiteX3" fmla="*/ 7460487 w 7539505"/>
              <a:gd name="connsiteY3" fmla="*/ 2682457 h 6857542"/>
              <a:gd name="connsiteX4" fmla="*/ 7460487 w 7539505"/>
              <a:gd name="connsiteY4" fmla="*/ 3752208 h 6857542"/>
              <a:gd name="connsiteX5" fmla="*/ 6302983 w 7539505"/>
              <a:gd name="connsiteY5" fmla="*/ 6660411 h 6857542"/>
              <a:gd name="connsiteX6" fmla="*/ 6224521 w 7539505"/>
              <a:gd name="connsiteY6" fmla="*/ 6857542 h 6857542"/>
              <a:gd name="connsiteX7" fmla="*/ 0 w 7539505"/>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9505" h="6857542">
                <a:moveTo>
                  <a:pt x="0" y="0"/>
                </a:moveTo>
                <a:lnTo>
                  <a:pt x="6392832" y="0"/>
                </a:lnTo>
                <a:lnTo>
                  <a:pt x="6405479" y="31774"/>
                </a:lnTo>
                <a:cubicBezTo>
                  <a:pt x="7460487" y="2682457"/>
                  <a:pt x="7460487" y="2682457"/>
                  <a:pt x="7460487" y="2682457"/>
                </a:cubicBezTo>
                <a:cubicBezTo>
                  <a:pt x="7565845" y="2988100"/>
                  <a:pt x="7565845" y="3446565"/>
                  <a:pt x="7460487" y="3752208"/>
                </a:cubicBezTo>
                <a:cubicBezTo>
                  <a:pt x="6976500" y="4968215"/>
                  <a:pt x="6598385" y="5918220"/>
                  <a:pt x="6302983" y="6660411"/>
                </a:cubicBezTo>
                <a:lnTo>
                  <a:pt x="6224521"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oup 21">
            <a:extLst>
              <a:ext uri="{FF2B5EF4-FFF2-40B4-BE49-F238E27FC236}">
                <a16:creationId xmlns:a16="http://schemas.microsoft.com/office/drawing/2014/main" xmlns="" id="{92AAE609-C327-4952-BB48-254E9015AD8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939767" y="1022442"/>
            <a:ext cx="2343400" cy="1759459"/>
            <a:chOff x="7493121" y="1000124"/>
            <a:chExt cx="1562267" cy="1172973"/>
          </a:xfrm>
        </p:grpSpPr>
        <p:sp>
          <p:nvSpPr>
            <p:cNvPr id="23" name="Freeform 5">
              <a:extLst>
                <a:ext uri="{FF2B5EF4-FFF2-40B4-BE49-F238E27FC236}">
                  <a16:creationId xmlns:a16="http://schemas.microsoft.com/office/drawing/2014/main" xmlns="" id="{94F06CAB-1C7B-4E12-B1B8-5F7067FDAD1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749312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4" name="Freeform 5">
              <a:extLst>
                <a:ext uri="{FF2B5EF4-FFF2-40B4-BE49-F238E27FC236}">
                  <a16:creationId xmlns:a16="http://schemas.microsoft.com/office/drawing/2014/main" xmlns="" id="{48448472-893D-4CE9-9024-B0F79813BF2A}"/>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829322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3" name="TextBox 2">
            <a:extLst>
              <a:ext uri="{FF2B5EF4-FFF2-40B4-BE49-F238E27FC236}">
                <a16:creationId xmlns:a16="http://schemas.microsoft.com/office/drawing/2014/main" xmlns="" id="{1B292F00-773C-4AB6-B9BB-66F34D4EE6A9}"/>
              </a:ext>
            </a:extLst>
          </p:cNvPr>
          <p:cNvSpPr txBox="1"/>
          <p:nvPr/>
        </p:nvSpPr>
        <p:spPr>
          <a:xfrm>
            <a:off x="809121" y="1905010"/>
            <a:ext cx="8767645" cy="6476981"/>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r">
              <a:lnSpc>
                <a:spcPct val="90000"/>
              </a:lnSpc>
              <a:spcBef>
                <a:spcPct val="0"/>
              </a:spcBef>
              <a:spcAft>
                <a:spcPts val="600"/>
              </a:spcAft>
            </a:pPr>
            <a:r>
              <a:rPr lang="en-US" sz="10800" b="1" kern="1200">
                <a:solidFill>
                  <a:schemeClr val="bg1"/>
                </a:solidFill>
                <a:latin typeface="+mj-lt"/>
                <a:ea typeface="+mj-ea"/>
                <a:cs typeface="+mj-cs"/>
              </a:rPr>
              <a:t>Concepts</a:t>
            </a:r>
          </a:p>
        </p:txBody>
      </p:sp>
      <p:sp>
        <p:nvSpPr>
          <p:cNvPr id="2" name="TextBox 1">
            <a:extLst>
              <a:ext uri="{FF2B5EF4-FFF2-40B4-BE49-F238E27FC236}">
                <a16:creationId xmlns:a16="http://schemas.microsoft.com/office/drawing/2014/main" xmlns="" id="{6B0751CD-CA3D-46F9-8F8B-983B4358B7B7}"/>
              </a:ext>
            </a:extLst>
          </p:cNvPr>
          <p:cNvSpPr txBox="1"/>
          <p:nvPr/>
        </p:nvSpPr>
        <p:spPr>
          <a:xfrm>
            <a:off x="12272059" y="3077419"/>
            <a:ext cx="4233440" cy="74174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sz="2800">
              <a:cs typeface="Calibri"/>
            </a:endParaRPr>
          </a:p>
          <a:p>
            <a:r>
              <a:rPr lang="en-GB" sz="2800">
                <a:cs typeface="Calibri"/>
              </a:rPr>
              <a:t>COUPLE</a:t>
            </a:r>
          </a:p>
          <a:p>
            <a:endParaRPr lang="en-GB" sz="2800">
              <a:cs typeface="Calibri"/>
            </a:endParaRPr>
          </a:p>
          <a:p>
            <a:r>
              <a:rPr lang="en-GB" sz="2800">
                <a:cs typeface="Calibri"/>
              </a:rPr>
              <a:t>RESULTANT MAGNITUDE</a:t>
            </a:r>
          </a:p>
          <a:p>
            <a:endParaRPr lang="en-GB" sz="2800">
              <a:cs typeface="Calibri"/>
            </a:endParaRPr>
          </a:p>
          <a:p>
            <a:r>
              <a:rPr lang="en-GB" sz="2800">
                <a:cs typeface="Calibri"/>
              </a:rPr>
              <a:t>VECTOR RESOLUTION</a:t>
            </a:r>
          </a:p>
          <a:p>
            <a:endParaRPr lang="en-GB" sz="2800">
              <a:cs typeface="Calibri"/>
            </a:endParaRPr>
          </a:p>
          <a:p>
            <a:r>
              <a:rPr lang="en-GB" sz="2800">
                <a:cs typeface="Calibri"/>
              </a:rPr>
              <a:t>MOMENT</a:t>
            </a:r>
          </a:p>
          <a:p>
            <a:endParaRPr lang="en-GB" sz="2800">
              <a:cs typeface="Calibri"/>
            </a:endParaRPr>
          </a:p>
          <a:p>
            <a:endParaRPr lang="en-GB" sz="2800">
              <a:cs typeface="Calibri"/>
            </a:endParaRPr>
          </a:p>
          <a:p>
            <a:endParaRPr lang="en-GB" sz="2800">
              <a:cs typeface="Calibri"/>
            </a:endParaRPr>
          </a:p>
          <a:p>
            <a:endParaRPr lang="en-GB" sz="2800">
              <a:cs typeface="Calibri"/>
            </a:endParaRPr>
          </a:p>
          <a:p>
            <a:endParaRPr lang="en-GB" sz="2800">
              <a:cs typeface="Calibri"/>
            </a:endParaRPr>
          </a:p>
          <a:p>
            <a:endParaRPr lang="en-GB" sz="2800">
              <a:cs typeface="Calibri"/>
            </a:endParaRPr>
          </a:p>
          <a:p>
            <a:endParaRPr lang="en-GB" sz="2800">
              <a:cs typeface="Calibri"/>
            </a:endParaRPr>
          </a:p>
          <a:p>
            <a:endParaRPr lang="en-GB" sz="2800">
              <a:cs typeface="Calibri"/>
            </a:endParaRPr>
          </a:p>
          <a:p>
            <a:endParaRPr lang="en-GB" sz="2800">
              <a:cs typeface="Calibri"/>
            </a:endParaRPr>
          </a:p>
        </p:txBody>
      </p:sp>
    </p:spTree>
    <p:extLst>
      <p:ext uri="{BB962C8B-B14F-4D97-AF65-F5344CB8AC3E}">
        <p14:creationId xmlns:p14="http://schemas.microsoft.com/office/powerpoint/2010/main" xmlns="" val="11775432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3">
            <a:extLst>
              <a:ext uri="{FF2B5EF4-FFF2-40B4-BE49-F238E27FC236}">
                <a16:creationId xmlns:a16="http://schemas.microsoft.com/office/drawing/2014/main" xmlns="" id="{33CD251C-A887-4D2F-925B-FC09719853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5">
            <a:extLst>
              <a:ext uri="{FF2B5EF4-FFF2-40B4-BE49-F238E27FC236}">
                <a16:creationId xmlns:a16="http://schemas.microsoft.com/office/drawing/2014/main" xmlns="" id="{B19D093C-27FB-4032-B282-42C4563F2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7041822"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27">
            <a:extLst>
              <a:ext uri="{FF2B5EF4-FFF2-40B4-BE49-F238E27FC236}">
                <a16:creationId xmlns:a16="http://schemas.microsoft.com/office/drawing/2014/main" xmlns="" id="{35EE815E-1BD3-4777-B652-6D98825BF66B}"/>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50935" y="1022442"/>
            <a:ext cx="1692574" cy="1270809"/>
            <a:chOff x="668003" y="1684057"/>
            <a:chExt cx="1128382" cy="847206"/>
          </a:xfrm>
        </p:grpSpPr>
        <p:sp>
          <p:nvSpPr>
            <p:cNvPr id="35" name="Freeform 5">
              <a:extLst>
                <a:ext uri="{FF2B5EF4-FFF2-40B4-BE49-F238E27FC236}">
                  <a16:creationId xmlns:a16="http://schemas.microsoft.com/office/drawing/2014/main" xmlns="" id="{E6692982-4A7D-4392-87CD-F0CD4B027DD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6" name="Freeform 5">
              <a:extLst>
                <a:ext uri="{FF2B5EF4-FFF2-40B4-BE49-F238E27FC236}">
                  <a16:creationId xmlns:a16="http://schemas.microsoft.com/office/drawing/2014/main" xmlns="" id="{196485F7-F277-4123-AC53-98EA4C858774}"/>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TextBox 2">
            <a:extLst>
              <a:ext uri="{FF2B5EF4-FFF2-40B4-BE49-F238E27FC236}">
                <a16:creationId xmlns:a16="http://schemas.microsoft.com/office/drawing/2014/main" xmlns="" id="{51BBA550-10D0-4E5C-A208-56E431735805}"/>
              </a:ext>
            </a:extLst>
          </p:cNvPr>
          <p:cNvSpPr txBox="1"/>
          <p:nvPr/>
        </p:nvSpPr>
        <p:spPr>
          <a:xfrm>
            <a:off x="649894" y="4325540"/>
            <a:ext cx="5750977" cy="26857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7200" kern="1200">
                <a:solidFill>
                  <a:schemeClr val="bg1"/>
                </a:solidFill>
                <a:latin typeface="+mj-lt"/>
                <a:ea typeface="+mj-ea"/>
                <a:cs typeface="+mj-cs"/>
              </a:rPr>
              <a:t>MATLAB CODE</a:t>
            </a:r>
            <a:r>
              <a:rPr lang="en-US" sz="7200">
                <a:solidFill>
                  <a:schemeClr val="bg1"/>
                </a:solidFill>
                <a:latin typeface="+mj-lt"/>
                <a:ea typeface="+mj-ea"/>
                <a:cs typeface="+mj-cs"/>
              </a:rPr>
              <a:t> </a:t>
            </a:r>
            <a:endParaRPr lang="en-US" sz="7200" kern="1200">
              <a:solidFill>
                <a:schemeClr val="bg1"/>
              </a:solidFill>
              <a:latin typeface="+mj-lt"/>
              <a:ea typeface="+mj-ea"/>
              <a:cs typeface="Calibri"/>
            </a:endParaRPr>
          </a:p>
        </p:txBody>
      </p:sp>
      <p:sp>
        <p:nvSpPr>
          <p:cNvPr id="2" name="TextBox 1">
            <a:extLst>
              <a:ext uri="{FF2B5EF4-FFF2-40B4-BE49-F238E27FC236}">
                <a16:creationId xmlns:a16="http://schemas.microsoft.com/office/drawing/2014/main" xmlns="" id="{AF2DAAE1-B717-4920-A724-48955250197C}"/>
              </a:ext>
            </a:extLst>
          </p:cNvPr>
          <p:cNvSpPr txBox="1"/>
          <p:nvPr/>
        </p:nvSpPr>
        <p:spPr>
          <a:xfrm>
            <a:off x="9306046" y="406126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4" name="TextBox 3">
            <a:extLst>
              <a:ext uri="{FF2B5EF4-FFF2-40B4-BE49-F238E27FC236}">
                <a16:creationId xmlns:a16="http://schemas.microsoft.com/office/drawing/2014/main" xmlns="" id="{1FE83592-1076-4078-B60C-89E525C0F9D2}"/>
              </a:ext>
            </a:extLst>
          </p:cNvPr>
          <p:cNvSpPr txBox="1"/>
          <p:nvPr/>
        </p:nvSpPr>
        <p:spPr>
          <a:xfrm>
            <a:off x="7386511" y="896661"/>
            <a:ext cx="10512705" cy="8402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900">
                <a:ea typeface="+mn-lt"/>
                <a:cs typeface="+mn-lt"/>
              </a:rPr>
              <a:t>F1 = input('F1 : ');</a:t>
            </a:r>
          </a:p>
          <a:p>
            <a:r>
              <a:rPr lang="en-GB" sz="2900">
                <a:ea typeface="+mn-lt"/>
                <a:cs typeface="+mn-lt"/>
              </a:rPr>
              <a:t>F2 = input('F2 : ');</a:t>
            </a:r>
          </a:p>
          <a:p>
            <a:r>
              <a:rPr lang="en-GB" sz="2900">
                <a:ea typeface="+mn-lt"/>
                <a:cs typeface="+mn-lt"/>
              </a:rPr>
              <a:t>a = input('angle alpha: ');</a:t>
            </a:r>
          </a:p>
          <a:p>
            <a:r>
              <a:rPr lang="en-GB" sz="2900">
                <a:ea typeface="+mn-lt"/>
                <a:cs typeface="+mn-lt"/>
              </a:rPr>
              <a:t>b = input('angle beta: ');</a:t>
            </a:r>
          </a:p>
          <a:p>
            <a:r>
              <a:rPr lang="en-GB" sz="2900">
                <a:ea typeface="+mn-lt"/>
                <a:cs typeface="+mn-lt"/>
              </a:rPr>
              <a:t>M = input('Couple at C (Clockwise moment positive): ');</a:t>
            </a:r>
          </a:p>
          <a:p>
            <a:r>
              <a:rPr lang="en-GB" sz="2900">
                <a:ea typeface="+mn-lt"/>
                <a:cs typeface="+mn-lt"/>
              </a:rPr>
              <a:t>Rx = F1*</a:t>
            </a:r>
            <a:r>
              <a:rPr lang="en-GB" sz="2900" err="1">
                <a:ea typeface="+mn-lt"/>
                <a:cs typeface="+mn-lt"/>
              </a:rPr>
              <a:t>cosd</a:t>
            </a:r>
            <a:r>
              <a:rPr lang="en-GB" sz="2900">
                <a:ea typeface="+mn-lt"/>
                <a:cs typeface="+mn-lt"/>
              </a:rPr>
              <a:t>(a)+F2*</a:t>
            </a:r>
            <a:r>
              <a:rPr lang="en-GB" sz="2900" err="1">
                <a:ea typeface="+mn-lt"/>
                <a:cs typeface="+mn-lt"/>
              </a:rPr>
              <a:t>cosd</a:t>
            </a:r>
            <a:r>
              <a:rPr lang="en-GB" sz="2900">
                <a:ea typeface="+mn-lt"/>
                <a:cs typeface="+mn-lt"/>
              </a:rPr>
              <a:t>(b);</a:t>
            </a:r>
          </a:p>
          <a:p>
            <a:r>
              <a:rPr lang="en-GB" sz="2900">
                <a:ea typeface="+mn-lt"/>
                <a:cs typeface="+mn-lt"/>
              </a:rPr>
              <a:t>Ry = F1*</a:t>
            </a:r>
            <a:r>
              <a:rPr lang="en-GB" sz="2900" err="1">
                <a:ea typeface="+mn-lt"/>
                <a:cs typeface="+mn-lt"/>
              </a:rPr>
              <a:t>sind</a:t>
            </a:r>
            <a:r>
              <a:rPr lang="en-GB" sz="2900">
                <a:ea typeface="+mn-lt"/>
                <a:cs typeface="+mn-lt"/>
              </a:rPr>
              <a:t>(a)+F2*</a:t>
            </a:r>
            <a:r>
              <a:rPr lang="en-GB" sz="2900" err="1">
                <a:ea typeface="+mn-lt"/>
                <a:cs typeface="+mn-lt"/>
              </a:rPr>
              <a:t>sind</a:t>
            </a:r>
            <a:r>
              <a:rPr lang="en-GB" sz="2900">
                <a:ea typeface="+mn-lt"/>
                <a:cs typeface="+mn-lt"/>
              </a:rPr>
              <a:t>(b);</a:t>
            </a:r>
          </a:p>
          <a:p>
            <a:r>
              <a:rPr lang="en-GB" sz="2900">
                <a:ea typeface="+mn-lt"/>
                <a:cs typeface="+mn-lt"/>
              </a:rPr>
              <a:t>R = [Rx Ry];</a:t>
            </a:r>
          </a:p>
          <a:p>
            <a:r>
              <a:rPr lang="en-GB" sz="2900" err="1">
                <a:ea typeface="+mn-lt"/>
                <a:cs typeface="+mn-lt"/>
              </a:rPr>
              <a:t>Rmag</a:t>
            </a:r>
            <a:r>
              <a:rPr lang="en-GB" sz="2900">
                <a:ea typeface="+mn-lt"/>
                <a:cs typeface="+mn-lt"/>
              </a:rPr>
              <a:t> = norm(R);</a:t>
            </a:r>
          </a:p>
          <a:p>
            <a:r>
              <a:rPr lang="en-GB" sz="2900">
                <a:ea typeface="+mn-lt"/>
                <a:cs typeface="+mn-lt"/>
              </a:rPr>
              <a:t>ang = </a:t>
            </a:r>
            <a:r>
              <a:rPr lang="en-GB" sz="2900" err="1">
                <a:ea typeface="+mn-lt"/>
                <a:cs typeface="+mn-lt"/>
              </a:rPr>
              <a:t>atand</a:t>
            </a:r>
            <a:r>
              <a:rPr lang="en-GB" sz="2900">
                <a:ea typeface="+mn-lt"/>
                <a:cs typeface="+mn-lt"/>
              </a:rPr>
              <a:t>(Ry./Rx);</a:t>
            </a:r>
          </a:p>
          <a:p>
            <a:r>
              <a:rPr lang="en-GB" sz="2900">
                <a:ea typeface="+mn-lt"/>
                <a:cs typeface="+mn-lt"/>
              </a:rPr>
              <a:t>Ma = (-M)-(F1*</a:t>
            </a:r>
            <a:r>
              <a:rPr lang="en-GB" sz="2900" err="1">
                <a:ea typeface="+mn-lt"/>
                <a:cs typeface="+mn-lt"/>
              </a:rPr>
              <a:t>cosd</a:t>
            </a:r>
            <a:r>
              <a:rPr lang="en-GB" sz="2900">
                <a:ea typeface="+mn-lt"/>
                <a:cs typeface="+mn-lt"/>
              </a:rPr>
              <a:t>(a)*0.15)+(F1*</a:t>
            </a:r>
            <a:r>
              <a:rPr lang="en-GB" sz="2900" err="1">
                <a:ea typeface="+mn-lt"/>
                <a:cs typeface="+mn-lt"/>
              </a:rPr>
              <a:t>sind</a:t>
            </a:r>
            <a:r>
              <a:rPr lang="en-GB" sz="2900">
                <a:ea typeface="+mn-lt"/>
                <a:cs typeface="+mn-lt"/>
              </a:rPr>
              <a:t>(a)*2)+(F2*</a:t>
            </a:r>
            <a:r>
              <a:rPr lang="en-GB" sz="2900" err="1">
                <a:ea typeface="+mn-lt"/>
                <a:cs typeface="+mn-lt"/>
              </a:rPr>
              <a:t>sind</a:t>
            </a:r>
            <a:r>
              <a:rPr lang="en-GB" sz="2900">
                <a:ea typeface="+mn-lt"/>
                <a:cs typeface="+mn-lt"/>
              </a:rPr>
              <a:t>(b)*1.5)+(F2*</a:t>
            </a:r>
            <a:r>
              <a:rPr lang="en-GB" sz="2900" err="1">
                <a:ea typeface="+mn-lt"/>
                <a:cs typeface="+mn-lt"/>
              </a:rPr>
              <a:t>cosd</a:t>
            </a:r>
            <a:r>
              <a:rPr lang="en-GB" sz="2900">
                <a:ea typeface="+mn-lt"/>
                <a:cs typeface="+mn-lt"/>
              </a:rPr>
              <a:t>(b)*0.15);</a:t>
            </a:r>
          </a:p>
          <a:p>
            <a:r>
              <a:rPr lang="en-GB" sz="2900" err="1">
                <a:ea typeface="+mn-lt"/>
                <a:cs typeface="+mn-lt"/>
              </a:rPr>
              <a:t>disp</a:t>
            </a:r>
            <a:r>
              <a:rPr lang="en-GB" sz="2900">
                <a:ea typeface="+mn-lt"/>
                <a:cs typeface="+mn-lt"/>
              </a:rPr>
              <a:t>('Couple M at A is: '),</a:t>
            </a:r>
            <a:r>
              <a:rPr lang="en-GB" sz="2900" err="1">
                <a:ea typeface="+mn-lt"/>
                <a:cs typeface="+mn-lt"/>
              </a:rPr>
              <a:t>disp</a:t>
            </a:r>
            <a:r>
              <a:rPr lang="en-GB" sz="2900">
                <a:ea typeface="+mn-lt"/>
                <a:cs typeface="+mn-lt"/>
              </a:rPr>
              <a:t>(Ma);</a:t>
            </a:r>
          </a:p>
          <a:p>
            <a:r>
              <a:rPr lang="en-GB" sz="2900" err="1">
                <a:ea typeface="+mn-lt"/>
                <a:cs typeface="+mn-lt"/>
              </a:rPr>
              <a:t>disp</a:t>
            </a:r>
            <a:r>
              <a:rPr lang="en-GB" sz="2900">
                <a:ea typeface="+mn-lt"/>
                <a:cs typeface="+mn-lt"/>
              </a:rPr>
              <a:t>('Resultant force: '),</a:t>
            </a:r>
            <a:r>
              <a:rPr lang="en-GB" sz="2900" err="1">
                <a:ea typeface="+mn-lt"/>
                <a:cs typeface="+mn-lt"/>
              </a:rPr>
              <a:t>disp</a:t>
            </a:r>
            <a:r>
              <a:rPr lang="en-GB" sz="2900">
                <a:ea typeface="+mn-lt"/>
                <a:cs typeface="+mn-lt"/>
              </a:rPr>
              <a:t>(R);</a:t>
            </a:r>
          </a:p>
          <a:p>
            <a:r>
              <a:rPr lang="en-GB" sz="2900" err="1">
                <a:ea typeface="+mn-lt"/>
                <a:cs typeface="+mn-lt"/>
              </a:rPr>
              <a:t>disp</a:t>
            </a:r>
            <a:r>
              <a:rPr lang="en-GB" sz="2900">
                <a:ea typeface="+mn-lt"/>
                <a:cs typeface="+mn-lt"/>
              </a:rPr>
              <a:t>('Angle of direction of the resultant force: '),</a:t>
            </a:r>
            <a:r>
              <a:rPr lang="en-GB" sz="2900" err="1">
                <a:ea typeface="+mn-lt"/>
                <a:cs typeface="+mn-lt"/>
              </a:rPr>
              <a:t>disp</a:t>
            </a:r>
            <a:r>
              <a:rPr lang="en-GB" sz="2900">
                <a:ea typeface="+mn-lt"/>
                <a:cs typeface="+mn-lt"/>
              </a:rPr>
              <a:t>(ang);</a:t>
            </a:r>
          </a:p>
          <a:p>
            <a:endParaRPr lang="en-GB" sz="2900">
              <a:ea typeface="+mn-lt"/>
              <a:cs typeface="+mn-lt"/>
            </a:endParaRPr>
          </a:p>
          <a:p>
            <a:endParaRPr lang="en-GB" sz="2900">
              <a:cs typeface="Calibri"/>
            </a:endParaRPr>
          </a:p>
        </p:txBody>
      </p:sp>
    </p:spTree>
    <p:extLst>
      <p:ext uri="{BB962C8B-B14F-4D97-AF65-F5344CB8AC3E}">
        <p14:creationId xmlns:p14="http://schemas.microsoft.com/office/powerpoint/2010/main" xmlns="" val="8380443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55">
            <a:extLst>
              <a:ext uri="{FF2B5EF4-FFF2-40B4-BE49-F238E27FC236}">
                <a16:creationId xmlns:a16="http://schemas.microsoft.com/office/drawing/2014/main" xmlns="" id="{12609869-9E80-471B-A487-A53288E0E79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xmlns="" id="{05C38C53-95A8-4F61-A2FE-3445099623E0}"/>
              </a:ext>
            </a:extLst>
          </p:cNvPr>
          <p:cNvSpPr txBox="1"/>
          <p:nvPr/>
        </p:nvSpPr>
        <p:spPr>
          <a:xfrm>
            <a:off x="1704595" y="753030"/>
            <a:ext cx="7985573" cy="2464455"/>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6000" u="sng">
                <a:latin typeface="+mj-lt"/>
                <a:ea typeface="+mj-ea"/>
                <a:cs typeface="+mj-cs"/>
              </a:rPr>
              <a:t>OUTPUT</a:t>
            </a:r>
            <a:endParaRPr lang="en-US" sz="6000" kern="1200">
              <a:solidFill>
                <a:schemeClr val="tx1"/>
              </a:solidFill>
              <a:latin typeface="+mj-lt"/>
              <a:ea typeface="+mj-ea"/>
              <a:cs typeface="+mj-cs"/>
            </a:endParaRPr>
          </a:p>
        </p:txBody>
      </p:sp>
      <p:sp>
        <p:nvSpPr>
          <p:cNvPr id="3" name="TextBox 2">
            <a:extLst>
              <a:ext uri="{FF2B5EF4-FFF2-40B4-BE49-F238E27FC236}">
                <a16:creationId xmlns:a16="http://schemas.microsoft.com/office/drawing/2014/main" xmlns="" id="{07DD7A11-F690-4C4D-B580-1FF2BC94BBEC}"/>
              </a:ext>
            </a:extLst>
          </p:cNvPr>
          <p:cNvSpPr txBox="1"/>
          <p:nvPr/>
        </p:nvSpPr>
        <p:spPr>
          <a:xfrm>
            <a:off x="1717384" y="3608841"/>
            <a:ext cx="7972784" cy="530262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3000"/>
              <a:t>F1 : 2</a:t>
            </a:r>
            <a:endParaRPr lang="en-US">
              <a:cs typeface="Calibri"/>
            </a:endParaRPr>
          </a:p>
          <a:p>
            <a:pPr>
              <a:lnSpc>
                <a:spcPct val="90000"/>
              </a:lnSpc>
            </a:pPr>
            <a:r>
              <a:rPr lang="en-US" sz="3000"/>
              <a:t>F2 : 1.2</a:t>
            </a:r>
            <a:endParaRPr lang="en-US" sz="3000">
              <a:cs typeface="Calibri"/>
            </a:endParaRPr>
          </a:p>
          <a:p>
            <a:pPr>
              <a:lnSpc>
                <a:spcPct val="90000"/>
              </a:lnSpc>
            </a:pPr>
            <a:r>
              <a:rPr lang="en-US" sz="3000"/>
              <a:t>angle alpha: 70</a:t>
            </a:r>
            <a:endParaRPr lang="en-US" sz="3000">
              <a:cs typeface="Calibri"/>
            </a:endParaRPr>
          </a:p>
          <a:p>
            <a:pPr>
              <a:lnSpc>
                <a:spcPct val="90000"/>
              </a:lnSpc>
            </a:pPr>
            <a:r>
              <a:rPr lang="en-US" sz="3000"/>
              <a:t>angle beta: -</a:t>
            </a:r>
            <a:r>
              <a:rPr lang="en-US" sz="3000" err="1"/>
              <a:t>atand</a:t>
            </a:r>
            <a:r>
              <a:rPr lang="en-US" sz="3000"/>
              <a:t>(3/4)</a:t>
            </a:r>
            <a:endParaRPr lang="en-US" sz="3000">
              <a:cs typeface="Calibri"/>
            </a:endParaRPr>
          </a:p>
          <a:p>
            <a:pPr>
              <a:lnSpc>
                <a:spcPct val="90000"/>
              </a:lnSpc>
            </a:pPr>
            <a:r>
              <a:rPr lang="en-US" sz="3000"/>
              <a:t>Couple at C (Clockwise moment positive): 0.5</a:t>
            </a:r>
            <a:endParaRPr lang="en-US" sz="3000">
              <a:cs typeface="Calibri"/>
            </a:endParaRPr>
          </a:p>
          <a:p>
            <a:pPr>
              <a:lnSpc>
                <a:spcPct val="90000"/>
              </a:lnSpc>
            </a:pPr>
            <a:r>
              <a:rPr lang="en-US" sz="3000"/>
              <a:t>Couple M at A is:</a:t>
            </a:r>
            <a:endParaRPr lang="en-US" sz="3000">
              <a:cs typeface="Calibri"/>
            </a:endParaRPr>
          </a:p>
          <a:p>
            <a:pPr>
              <a:lnSpc>
                <a:spcPct val="90000"/>
              </a:lnSpc>
            </a:pPr>
            <a:r>
              <a:rPr lang="en-US" sz="3000"/>
              <a:t>2.2202</a:t>
            </a:r>
            <a:endParaRPr lang="en-US" sz="3000">
              <a:cs typeface="Calibri"/>
            </a:endParaRPr>
          </a:p>
          <a:p>
            <a:pPr>
              <a:lnSpc>
                <a:spcPct val="90000"/>
              </a:lnSpc>
            </a:pPr>
            <a:r>
              <a:rPr lang="en-US" sz="3000"/>
              <a:t>Resultant force:</a:t>
            </a:r>
            <a:endParaRPr lang="en-US" sz="3000">
              <a:cs typeface="Calibri"/>
            </a:endParaRPr>
          </a:p>
          <a:p>
            <a:pPr>
              <a:lnSpc>
                <a:spcPct val="90000"/>
              </a:lnSpc>
            </a:pPr>
            <a:r>
              <a:rPr lang="en-US" sz="3000"/>
              <a:t>   1.6440   1.1594</a:t>
            </a:r>
            <a:endParaRPr lang="en-US" sz="3000">
              <a:cs typeface="Calibri"/>
            </a:endParaRPr>
          </a:p>
          <a:p>
            <a:pPr>
              <a:lnSpc>
                <a:spcPct val="90000"/>
              </a:lnSpc>
            </a:pPr>
            <a:r>
              <a:rPr lang="en-US" sz="3000"/>
              <a:t>Angle of direction of the resultant force:</a:t>
            </a:r>
            <a:endParaRPr lang="en-US" sz="3000">
              <a:cs typeface="Calibri"/>
            </a:endParaRPr>
          </a:p>
          <a:p>
            <a:pPr>
              <a:lnSpc>
                <a:spcPct val="90000"/>
              </a:lnSpc>
            </a:pPr>
            <a:r>
              <a:rPr lang="en-US" sz="3000"/>
              <a:t>35.192</a:t>
            </a:r>
            <a:endParaRPr lang="en-US" sz="3000">
              <a:cs typeface="Calibri"/>
            </a:endParaRPr>
          </a:p>
          <a:p>
            <a:pPr>
              <a:lnSpc>
                <a:spcPct val="90000"/>
              </a:lnSpc>
              <a:spcAft>
                <a:spcPts val="600"/>
              </a:spcAft>
            </a:pPr>
            <a:endParaRPr lang="en-US" sz="3000">
              <a:cs typeface="Calibri"/>
            </a:endParaRPr>
          </a:p>
          <a:p>
            <a:pPr>
              <a:lnSpc>
                <a:spcPct val="90000"/>
              </a:lnSpc>
              <a:spcAft>
                <a:spcPts val="600"/>
              </a:spcAft>
            </a:pPr>
            <a:endParaRPr lang="en-US" sz="3000">
              <a:cs typeface="Calibri"/>
            </a:endParaRPr>
          </a:p>
        </p:txBody>
      </p:sp>
      <p:sp>
        <p:nvSpPr>
          <p:cNvPr id="69" name="Rectangle 57">
            <a:extLst>
              <a:ext uri="{FF2B5EF4-FFF2-40B4-BE49-F238E27FC236}">
                <a16:creationId xmlns:a16="http://schemas.microsoft.com/office/drawing/2014/main" xmlns="" id="{7004738A-9D34-43E8-97D2-CA0EED4F8B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12184999" y="-7"/>
            <a:ext cx="6138782" cy="10286999"/>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xmlns="" id="{B8B8D07F-F13E-443E-BA68-2D26672D76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12184999" y="-3"/>
            <a:ext cx="6138782" cy="9600553"/>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1">
            <a:extLst>
              <a:ext uri="{FF2B5EF4-FFF2-40B4-BE49-F238E27FC236}">
                <a16:creationId xmlns:a16="http://schemas.microsoft.com/office/drawing/2014/main" xmlns="" id="{2813A4FA-24A5-41ED-A534-3807D1B2F3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12184999" y="-33"/>
            <a:ext cx="6103001" cy="9600583"/>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63">
            <a:extLst>
              <a:ext uri="{FF2B5EF4-FFF2-40B4-BE49-F238E27FC236}">
                <a16:creationId xmlns:a16="http://schemas.microsoft.com/office/drawing/2014/main" xmlns="" id="{C3944F27-CA70-4E84-A51A-E6BF895589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12184999" y="-15"/>
            <a:ext cx="5417201" cy="10286995"/>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9" descr="Icon&#10;&#10;Description automatically generated">
            <a:extLst>
              <a:ext uri="{FF2B5EF4-FFF2-40B4-BE49-F238E27FC236}">
                <a16:creationId xmlns:a16="http://schemas.microsoft.com/office/drawing/2014/main" xmlns="" id="{62517DDE-B88B-498C-A1B6-18BE0DB85276}"/>
              </a:ext>
            </a:extLst>
          </p:cNvPr>
          <p:cNvPicPr>
            <a:picLocks noChangeAspect="1"/>
          </p:cNvPicPr>
          <p:nvPr/>
        </p:nvPicPr>
        <p:blipFill>
          <a:blip r:embed="rId2"/>
          <a:stretch>
            <a:fillRect/>
          </a:stretch>
        </p:blipFill>
        <p:spPr>
          <a:xfrm>
            <a:off x="10613950" y="2039522"/>
            <a:ext cx="6255795" cy="6255795"/>
          </a:xfrm>
          <a:prstGeom prst="rect">
            <a:avLst/>
          </a:prstGeom>
        </p:spPr>
      </p:pic>
    </p:spTree>
    <p:extLst>
      <p:ext uri="{BB962C8B-B14F-4D97-AF65-F5344CB8AC3E}">
        <p14:creationId xmlns:p14="http://schemas.microsoft.com/office/powerpoint/2010/main" xmlns="" val="20982644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3">
            <a:extLst>
              <a:ext uri="{FF2B5EF4-FFF2-40B4-BE49-F238E27FC236}">
                <a16:creationId xmlns:a16="http://schemas.microsoft.com/office/drawing/2014/main" xmlns="" id="{33CD251C-A887-4D2F-925B-FC09719853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5">
            <a:extLst>
              <a:ext uri="{FF2B5EF4-FFF2-40B4-BE49-F238E27FC236}">
                <a16:creationId xmlns:a16="http://schemas.microsoft.com/office/drawing/2014/main" xmlns="" id="{B19D093C-27FB-4032-B282-42C4563F2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7041822"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27">
            <a:extLst>
              <a:ext uri="{FF2B5EF4-FFF2-40B4-BE49-F238E27FC236}">
                <a16:creationId xmlns:a16="http://schemas.microsoft.com/office/drawing/2014/main" xmlns="" id="{35EE815E-1BD3-4777-B652-6D98825BF66B}"/>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50935" y="1022442"/>
            <a:ext cx="1692574" cy="1270809"/>
            <a:chOff x="668003" y="1684057"/>
            <a:chExt cx="1128382" cy="847206"/>
          </a:xfrm>
        </p:grpSpPr>
        <p:sp>
          <p:nvSpPr>
            <p:cNvPr id="35" name="Freeform 5">
              <a:extLst>
                <a:ext uri="{FF2B5EF4-FFF2-40B4-BE49-F238E27FC236}">
                  <a16:creationId xmlns:a16="http://schemas.microsoft.com/office/drawing/2014/main" xmlns="" id="{E6692982-4A7D-4392-87CD-F0CD4B027DD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6" name="Freeform 5">
              <a:extLst>
                <a:ext uri="{FF2B5EF4-FFF2-40B4-BE49-F238E27FC236}">
                  <a16:creationId xmlns:a16="http://schemas.microsoft.com/office/drawing/2014/main" xmlns="" id="{196485F7-F277-4123-AC53-98EA4C858774}"/>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TextBox 2">
            <a:extLst>
              <a:ext uri="{FF2B5EF4-FFF2-40B4-BE49-F238E27FC236}">
                <a16:creationId xmlns:a16="http://schemas.microsoft.com/office/drawing/2014/main" xmlns="" id="{51BBA550-10D0-4E5C-A208-56E431735805}"/>
              </a:ext>
            </a:extLst>
          </p:cNvPr>
          <p:cNvSpPr txBox="1"/>
          <p:nvPr/>
        </p:nvSpPr>
        <p:spPr>
          <a:xfrm>
            <a:off x="649894" y="4325540"/>
            <a:ext cx="5750977" cy="26857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7200" kern="1200">
                <a:solidFill>
                  <a:schemeClr val="bg1"/>
                </a:solidFill>
                <a:latin typeface="+mj-lt"/>
                <a:ea typeface="+mj-ea"/>
                <a:cs typeface="+mj-cs"/>
              </a:rPr>
              <a:t>MATLAB CODE</a:t>
            </a:r>
            <a:r>
              <a:rPr lang="en-US" sz="7200">
                <a:solidFill>
                  <a:schemeClr val="bg1"/>
                </a:solidFill>
                <a:latin typeface="+mj-lt"/>
                <a:ea typeface="+mj-ea"/>
                <a:cs typeface="+mj-cs"/>
              </a:rPr>
              <a:t> </a:t>
            </a:r>
            <a:endParaRPr lang="en-US" sz="7200" kern="1200">
              <a:solidFill>
                <a:schemeClr val="bg1"/>
              </a:solidFill>
              <a:latin typeface="+mj-lt"/>
              <a:ea typeface="+mj-ea"/>
              <a:cs typeface="Calibri"/>
            </a:endParaRPr>
          </a:p>
        </p:txBody>
      </p:sp>
      <p:sp>
        <p:nvSpPr>
          <p:cNvPr id="2" name="TextBox 1">
            <a:extLst>
              <a:ext uri="{FF2B5EF4-FFF2-40B4-BE49-F238E27FC236}">
                <a16:creationId xmlns:a16="http://schemas.microsoft.com/office/drawing/2014/main" xmlns="" id="{AF2DAAE1-B717-4920-A724-48955250197C}"/>
              </a:ext>
            </a:extLst>
          </p:cNvPr>
          <p:cNvSpPr txBox="1"/>
          <p:nvPr/>
        </p:nvSpPr>
        <p:spPr>
          <a:xfrm>
            <a:off x="9306046" y="406126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4" name="TextBox 3">
            <a:extLst>
              <a:ext uri="{FF2B5EF4-FFF2-40B4-BE49-F238E27FC236}">
                <a16:creationId xmlns:a16="http://schemas.microsoft.com/office/drawing/2014/main" xmlns="" id="{1FE83592-1076-4078-B60C-89E525C0F9D2}"/>
              </a:ext>
            </a:extLst>
          </p:cNvPr>
          <p:cNvSpPr txBox="1"/>
          <p:nvPr/>
        </p:nvSpPr>
        <p:spPr>
          <a:xfrm>
            <a:off x="7229936" y="4182"/>
            <a:ext cx="10512705" cy="1131078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700">
                <a:latin typeface="Arial"/>
                <a:ea typeface="+mn-lt"/>
                <a:cs typeface="+mn-lt"/>
              </a:rPr>
              <a:t>theta = 0:1:360;</a:t>
            </a:r>
          </a:p>
          <a:p>
            <a:r>
              <a:rPr lang="en-GB" sz="2700">
                <a:latin typeface="Arial"/>
                <a:ea typeface="+mn-lt"/>
                <a:cs typeface="+mn-lt"/>
              </a:rPr>
              <a:t>F1 = 2;</a:t>
            </a:r>
          </a:p>
          <a:p>
            <a:r>
              <a:rPr lang="en-GB" sz="2700">
                <a:latin typeface="Arial"/>
                <a:ea typeface="+mn-lt"/>
                <a:cs typeface="+mn-lt"/>
              </a:rPr>
              <a:t>F2 = 1.2;</a:t>
            </a:r>
          </a:p>
          <a:p>
            <a:r>
              <a:rPr lang="en-GB" sz="2700">
                <a:latin typeface="Arial"/>
                <a:ea typeface="+mn-lt"/>
                <a:cs typeface="+mn-lt"/>
              </a:rPr>
              <a:t>a = theta;</a:t>
            </a:r>
          </a:p>
          <a:p>
            <a:r>
              <a:rPr lang="en-GB" sz="2700">
                <a:latin typeface="Arial"/>
                <a:ea typeface="+mn-lt"/>
                <a:cs typeface="+mn-lt"/>
              </a:rPr>
              <a:t>b = theta+90;</a:t>
            </a:r>
          </a:p>
          <a:p>
            <a:r>
              <a:rPr lang="en-GB" sz="2700">
                <a:latin typeface="Arial"/>
                <a:ea typeface="+mn-lt"/>
                <a:cs typeface="+mn-lt"/>
              </a:rPr>
              <a:t>Rx = F1*</a:t>
            </a:r>
            <a:r>
              <a:rPr lang="en-GB" sz="2700" err="1">
                <a:latin typeface="Arial"/>
                <a:ea typeface="+mn-lt"/>
                <a:cs typeface="+mn-lt"/>
              </a:rPr>
              <a:t>cosd</a:t>
            </a:r>
            <a:r>
              <a:rPr lang="en-GB" sz="2700">
                <a:latin typeface="Arial"/>
                <a:ea typeface="+mn-lt"/>
                <a:cs typeface="+mn-lt"/>
              </a:rPr>
              <a:t>(a)+F2*</a:t>
            </a:r>
            <a:r>
              <a:rPr lang="en-GB" sz="2700" err="1">
                <a:latin typeface="Arial"/>
                <a:ea typeface="+mn-lt"/>
                <a:cs typeface="+mn-lt"/>
              </a:rPr>
              <a:t>cosd</a:t>
            </a:r>
            <a:r>
              <a:rPr lang="en-GB" sz="2700">
                <a:latin typeface="Arial"/>
                <a:ea typeface="+mn-lt"/>
                <a:cs typeface="+mn-lt"/>
              </a:rPr>
              <a:t>(b);</a:t>
            </a:r>
          </a:p>
          <a:p>
            <a:r>
              <a:rPr lang="en-GB" sz="2700">
                <a:latin typeface="Arial"/>
                <a:ea typeface="+mn-lt"/>
                <a:cs typeface="+mn-lt"/>
              </a:rPr>
              <a:t>Ry = F1*</a:t>
            </a:r>
            <a:r>
              <a:rPr lang="en-GB" sz="2700" err="1">
                <a:latin typeface="Arial"/>
                <a:ea typeface="+mn-lt"/>
                <a:cs typeface="+mn-lt"/>
              </a:rPr>
              <a:t>sind</a:t>
            </a:r>
            <a:r>
              <a:rPr lang="en-GB" sz="2700">
                <a:latin typeface="Arial"/>
                <a:ea typeface="+mn-lt"/>
                <a:cs typeface="+mn-lt"/>
              </a:rPr>
              <a:t>(a)+F2*</a:t>
            </a:r>
            <a:r>
              <a:rPr lang="en-GB" sz="2700" err="1">
                <a:latin typeface="Arial"/>
                <a:ea typeface="+mn-lt"/>
                <a:cs typeface="+mn-lt"/>
              </a:rPr>
              <a:t>sind</a:t>
            </a:r>
            <a:r>
              <a:rPr lang="en-GB" sz="2700">
                <a:latin typeface="Arial"/>
                <a:ea typeface="+mn-lt"/>
                <a:cs typeface="+mn-lt"/>
              </a:rPr>
              <a:t>(b);</a:t>
            </a:r>
          </a:p>
          <a:p>
            <a:r>
              <a:rPr lang="en-GB" sz="2700" err="1">
                <a:latin typeface="Arial"/>
                <a:ea typeface="+mn-lt"/>
                <a:cs typeface="+mn-lt"/>
              </a:rPr>
              <a:t>Rmag</a:t>
            </a:r>
            <a:r>
              <a:rPr lang="en-GB" sz="2700">
                <a:latin typeface="Arial"/>
                <a:ea typeface="+mn-lt"/>
                <a:cs typeface="+mn-lt"/>
              </a:rPr>
              <a:t> = (Rx.^2+Ry.^2).^(1/2);</a:t>
            </a:r>
          </a:p>
          <a:p>
            <a:r>
              <a:rPr lang="en-GB" sz="2700">
                <a:latin typeface="Arial"/>
                <a:ea typeface="+mn-lt"/>
                <a:cs typeface="+mn-lt"/>
              </a:rPr>
              <a:t>ang = </a:t>
            </a:r>
            <a:r>
              <a:rPr lang="en-GB" sz="2700" err="1">
                <a:latin typeface="Arial"/>
                <a:ea typeface="+mn-lt"/>
                <a:cs typeface="+mn-lt"/>
              </a:rPr>
              <a:t>atand</a:t>
            </a:r>
            <a:r>
              <a:rPr lang="en-GB" sz="2700">
                <a:latin typeface="Arial"/>
                <a:ea typeface="+mn-lt"/>
                <a:cs typeface="+mn-lt"/>
              </a:rPr>
              <a:t>(Ry./Rx);</a:t>
            </a:r>
          </a:p>
          <a:p>
            <a:r>
              <a:rPr lang="en-GB" sz="2700">
                <a:latin typeface="Arial"/>
                <a:ea typeface="+mn-lt"/>
                <a:cs typeface="+mn-lt"/>
              </a:rPr>
              <a:t>Ma = (-0.5)-(F1*</a:t>
            </a:r>
            <a:r>
              <a:rPr lang="en-GB" sz="2700" err="1">
                <a:latin typeface="Arial"/>
                <a:ea typeface="+mn-lt"/>
                <a:cs typeface="+mn-lt"/>
              </a:rPr>
              <a:t>cosd</a:t>
            </a:r>
            <a:r>
              <a:rPr lang="en-GB" sz="2700">
                <a:latin typeface="Arial"/>
                <a:ea typeface="+mn-lt"/>
                <a:cs typeface="+mn-lt"/>
              </a:rPr>
              <a:t>(a)*0.15)+(F1*</a:t>
            </a:r>
            <a:r>
              <a:rPr lang="en-GB" sz="2700" err="1">
                <a:latin typeface="Arial"/>
                <a:ea typeface="+mn-lt"/>
                <a:cs typeface="+mn-lt"/>
              </a:rPr>
              <a:t>sind</a:t>
            </a:r>
            <a:r>
              <a:rPr lang="en-GB" sz="2700">
                <a:latin typeface="Arial"/>
                <a:ea typeface="+mn-lt"/>
                <a:cs typeface="+mn-lt"/>
              </a:rPr>
              <a:t>(a)*2)+(F2*</a:t>
            </a:r>
            <a:r>
              <a:rPr lang="en-GB" sz="2700" err="1">
                <a:latin typeface="Arial"/>
                <a:ea typeface="+mn-lt"/>
                <a:cs typeface="+mn-lt"/>
              </a:rPr>
              <a:t>sind</a:t>
            </a:r>
            <a:r>
              <a:rPr lang="en-GB" sz="2700">
                <a:latin typeface="Arial"/>
                <a:ea typeface="+mn-lt"/>
                <a:cs typeface="+mn-lt"/>
              </a:rPr>
              <a:t>(b)*1.5)+(F2*</a:t>
            </a:r>
            <a:r>
              <a:rPr lang="en-GB" sz="2700" err="1">
                <a:latin typeface="Arial"/>
                <a:ea typeface="+mn-lt"/>
                <a:cs typeface="+mn-lt"/>
              </a:rPr>
              <a:t>cosd</a:t>
            </a:r>
            <a:r>
              <a:rPr lang="en-GB" sz="2700">
                <a:latin typeface="Arial"/>
                <a:ea typeface="+mn-lt"/>
                <a:cs typeface="+mn-lt"/>
              </a:rPr>
              <a:t>(b)*0.15);</a:t>
            </a:r>
          </a:p>
          <a:p>
            <a:r>
              <a:rPr lang="en-GB" sz="2700">
                <a:latin typeface="Arial"/>
                <a:ea typeface="+mn-lt"/>
                <a:cs typeface="+mn-lt"/>
              </a:rPr>
              <a:t>subplot(1,3,1);</a:t>
            </a:r>
          </a:p>
          <a:p>
            <a:r>
              <a:rPr lang="en-GB" sz="2700">
                <a:latin typeface="Arial"/>
                <a:ea typeface="+mn-lt"/>
                <a:cs typeface="+mn-lt"/>
              </a:rPr>
              <a:t>plot(</a:t>
            </a:r>
            <a:r>
              <a:rPr lang="en-GB" sz="2700" err="1">
                <a:latin typeface="Arial"/>
                <a:ea typeface="+mn-lt"/>
                <a:cs typeface="+mn-lt"/>
              </a:rPr>
              <a:t>theta,Ma,'r</a:t>
            </a:r>
            <a:r>
              <a:rPr lang="en-GB" sz="2700">
                <a:latin typeface="Arial"/>
                <a:ea typeface="+mn-lt"/>
                <a:cs typeface="+mn-lt"/>
              </a:rPr>
              <a:t>');</a:t>
            </a:r>
          </a:p>
          <a:p>
            <a:r>
              <a:rPr lang="en-GB" sz="2700" err="1">
                <a:latin typeface="Arial"/>
                <a:ea typeface="+mn-lt"/>
                <a:cs typeface="+mn-lt"/>
              </a:rPr>
              <a:t>xlabel</a:t>
            </a:r>
            <a:r>
              <a:rPr lang="en-GB" sz="2700">
                <a:latin typeface="Arial"/>
                <a:ea typeface="+mn-lt"/>
                <a:cs typeface="+mn-lt"/>
              </a:rPr>
              <a:t>('Angle(degree)');</a:t>
            </a:r>
          </a:p>
          <a:p>
            <a:r>
              <a:rPr lang="en-GB" sz="2700" err="1">
                <a:latin typeface="Arial"/>
                <a:ea typeface="+mn-lt"/>
                <a:cs typeface="+mn-lt"/>
              </a:rPr>
              <a:t>ylabel</a:t>
            </a:r>
            <a:r>
              <a:rPr lang="en-GB" sz="2700">
                <a:latin typeface="Arial"/>
                <a:ea typeface="+mn-lt"/>
                <a:cs typeface="+mn-lt"/>
              </a:rPr>
              <a:t>('Equivalent couple at A');</a:t>
            </a:r>
          </a:p>
          <a:p>
            <a:r>
              <a:rPr lang="en-GB" sz="2700">
                <a:latin typeface="Arial"/>
                <a:ea typeface="+mn-lt"/>
                <a:cs typeface="+mn-lt"/>
              </a:rPr>
              <a:t>subplot(1,3,2);</a:t>
            </a:r>
          </a:p>
          <a:p>
            <a:r>
              <a:rPr lang="en-GB" sz="2700">
                <a:latin typeface="Arial"/>
                <a:ea typeface="+mn-lt"/>
                <a:cs typeface="+mn-lt"/>
              </a:rPr>
              <a:t>plot(theta,</a:t>
            </a:r>
            <a:r>
              <a:rPr lang="en-GB" sz="2700" err="1">
                <a:latin typeface="Arial"/>
                <a:ea typeface="+mn-lt"/>
                <a:cs typeface="+mn-lt"/>
              </a:rPr>
              <a:t>Rmag</a:t>
            </a:r>
            <a:r>
              <a:rPr lang="en-GB" sz="2700">
                <a:latin typeface="Arial"/>
                <a:ea typeface="+mn-lt"/>
                <a:cs typeface="+mn-lt"/>
              </a:rPr>
              <a:t>,'g');</a:t>
            </a:r>
          </a:p>
          <a:p>
            <a:r>
              <a:rPr lang="en-GB" sz="2700" err="1">
                <a:latin typeface="Arial"/>
                <a:ea typeface="+mn-lt"/>
                <a:cs typeface="+mn-lt"/>
              </a:rPr>
              <a:t>xlabel</a:t>
            </a:r>
            <a:r>
              <a:rPr lang="en-GB" sz="2700">
                <a:latin typeface="Arial"/>
                <a:ea typeface="+mn-lt"/>
                <a:cs typeface="+mn-lt"/>
              </a:rPr>
              <a:t>('Angle(degree)');</a:t>
            </a:r>
          </a:p>
          <a:p>
            <a:r>
              <a:rPr lang="en-GB" sz="2700" err="1">
                <a:latin typeface="Arial"/>
                <a:ea typeface="+mn-lt"/>
                <a:cs typeface="+mn-lt"/>
              </a:rPr>
              <a:t>ylabel</a:t>
            </a:r>
            <a:r>
              <a:rPr lang="en-GB" sz="2700">
                <a:latin typeface="Arial"/>
                <a:ea typeface="+mn-lt"/>
                <a:cs typeface="+mn-lt"/>
              </a:rPr>
              <a:t>('</a:t>
            </a:r>
            <a:r>
              <a:rPr lang="en-GB" sz="2700" err="1">
                <a:latin typeface="Arial"/>
                <a:ea typeface="+mn-lt"/>
                <a:cs typeface="+mn-lt"/>
              </a:rPr>
              <a:t>ResultanT</a:t>
            </a:r>
            <a:r>
              <a:rPr lang="en-GB" sz="2700">
                <a:latin typeface="Arial"/>
                <a:ea typeface="+mn-lt"/>
                <a:cs typeface="+mn-lt"/>
              </a:rPr>
              <a:t> Force(</a:t>
            </a:r>
            <a:r>
              <a:rPr lang="en-GB" sz="2700" err="1">
                <a:latin typeface="Arial"/>
                <a:ea typeface="+mn-lt"/>
                <a:cs typeface="+mn-lt"/>
              </a:rPr>
              <a:t>kN</a:t>
            </a:r>
            <a:r>
              <a:rPr lang="en-GB" sz="2700">
                <a:latin typeface="Arial"/>
                <a:ea typeface="+mn-lt"/>
                <a:cs typeface="+mn-lt"/>
              </a:rPr>
              <a:t>)');</a:t>
            </a:r>
          </a:p>
          <a:p>
            <a:r>
              <a:rPr lang="en-GB" sz="2700">
                <a:latin typeface="Arial"/>
                <a:ea typeface="+mn-lt"/>
                <a:cs typeface="+mn-lt"/>
              </a:rPr>
              <a:t>subplot(1,3,3);</a:t>
            </a:r>
          </a:p>
          <a:p>
            <a:r>
              <a:rPr lang="en-GB" sz="2700">
                <a:latin typeface="Arial"/>
                <a:ea typeface="+mn-lt"/>
                <a:cs typeface="+mn-lt"/>
              </a:rPr>
              <a:t>plot(</a:t>
            </a:r>
            <a:r>
              <a:rPr lang="en-GB" sz="2700" err="1">
                <a:latin typeface="Arial"/>
                <a:ea typeface="+mn-lt"/>
                <a:cs typeface="+mn-lt"/>
              </a:rPr>
              <a:t>theta,ang,'b</a:t>
            </a:r>
            <a:r>
              <a:rPr lang="en-GB" sz="2700">
                <a:latin typeface="Arial"/>
                <a:ea typeface="+mn-lt"/>
                <a:cs typeface="+mn-lt"/>
              </a:rPr>
              <a:t>');</a:t>
            </a:r>
          </a:p>
          <a:p>
            <a:r>
              <a:rPr lang="en-GB" sz="2700" err="1">
                <a:latin typeface="Arial"/>
                <a:ea typeface="+mn-lt"/>
                <a:cs typeface="+mn-lt"/>
              </a:rPr>
              <a:t>xlabel</a:t>
            </a:r>
            <a:r>
              <a:rPr lang="en-GB" sz="2700">
                <a:latin typeface="Arial"/>
                <a:ea typeface="+mn-lt"/>
                <a:cs typeface="+mn-lt"/>
              </a:rPr>
              <a:t>('Angle(degree)');</a:t>
            </a:r>
          </a:p>
          <a:p>
            <a:r>
              <a:rPr lang="en-GB" sz="2700" err="1">
                <a:latin typeface="Arial"/>
                <a:ea typeface="+mn-lt"/>
                <a:cs typeface="+mn-lt"/>
              </a:rPr>
              <a:t>ylabel</a:t>
            </a:r>
            <a:r>
              <a:rPr lang="en-GB" sz="2700">
                <a:latin typeface="Arial"/>
                <a:ea typeface="+mn-lt"/>
                <a:cs typeface="+mn-lt"/>
              </a:rPr>
              <a:t>('Angle between resultant and horizontal');</a:t>
            </a:r>
          </a:p>
          <a:p>
            <a:endParaRPr lang="en-GB" sz="2700">
              <a:latin typeface="Arial"/>
              <a:ea typeface="+mn-lt"/>
              <a:cs typeface="+mn-lt"/>
            </a:endParaRPr>
          </a:p>
          <a:p>
            <a:endParaRPr lang="en-GB" sz="2700">
              <a:latin typeface="Arial"/>
              <a:ea typeface="+mn-lt"/>
              <a:cs typeface="+mn-lt"/>
            </a:endParaRPr>
          </a:p>
          <a:p>
            <a:endParaRPr lang="en-GB" sz="2700">
              <a:latin typeface="Arial"/>
              <a:cs typeface="Calibri"/>
            </a:endParaRPr>
          </a:p>
        </p:txBody>
      </p:sp>
    </p:spTree>
    <p:extLst>
      <p:ext uri="{BB962C8B-B14F-4D97-AF65-F5344CB8AC3E}">
        <p14:creationId xmlns:p14="http://schemas.microsoft.com/office/powerpoint/2010/main" xmlns="" val="34716419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63791DE4-9EAD-4CDB-9608-B30298F1D30C}"/>
              </a:ext>
            </a:extLst>
          </p:cNvPr>
          <p:cNvSpPr txBox="1"/>
          <p:nvPr/>
        </p:nvSpPr>
        <p:spPr>
          <a:xfrm>
            <a:off x="1756273" y="4878888"/>
            <a:ext cx="3175788" cy="101218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3800" b="1" u="sng">
                <a:cs typeface="Calibri"/>
              </a:rPr>
              <a:t>OUTPUT</a:t>
            </a:r>
            <a:endParaRPr lang="en-US"/>
          </a:p>
        </p:txBody>
      </p:sp>
      <p:sp>
        <p:nvSpPr>
          <p:cNvPr id="19" name="Rectangle 18">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958584" y="0"/>
            <a:ext cx="11329416" cy="10287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685532" y="836676"/>
            <a:ext cx="9876147" cy="860878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Diagram&#10;&#10;Description automatically generated">
            <a:extLst>
              <a:ext uri="{FF2B5EF4-FFF2-40B4-BE49-F238E27FC236}">
                <a16:creationId xmlns:a16="http://schemas.microsoft.com/office/drawing/2014/main" xmlns="" id="{E067CF4F-90F3-48AD-A11D-B5696734D580}"/>
              </a:ext>
            </a:extLst>
          </p:cNvPr>
          <p:cNvPicPr>
            <a:picLocks noChangeAspect="1"/>
          </p:cNvPicPr>
          <p:nvPr/>
        </p:nvPicPr>
        <p:blipFill>
          <a:blip r:embed="rId2"/>
          <a:stretch>
            <a:fillRect/>
          </a:stretch>
        </p:blipFill>
        <p:spPr>
          <a:xfrm>
            <a:off x="7682073" y="1777764"/>
            <a:ext cx="9867196" cy="6406561"/>
          </a:xfrm>
          <a:prstGeom prst="rect">
            <a:avLst/>
          </a:prstGeom>
          <a:effectLst/>
        </p:spPr>
      </p:pic>
      <p:sp>
        <p:nvSpPr>
          <p:cNvPr id="2" name="TextBox 1">
            <a:extLst>
              <a:ext uri="{FF2B5EF4-FFF2-40B4-BE49-F238E27FC236}">
                <a16:creationId xmlns:a16="http://schemas.microsoft.com/office/drawing/2014/main" xmlns="" id="{03C325DD-AD13-4163-8C47-1263A42DB35C}"/>
              </a:ext>
            </a:extLst>
          </p:cNvPr>
          <p:cNvSpPr txBox="1"/>
          <p:nvPr/>
        </p:nvSpPr>
        <p:spPr>
          <a:xfrm>
            <a:off x="1208314" y="4307973"/>
            <a:ext cx="7909332" cy="477252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endParaRPr lang="en-US" sz="2700">
              <a:cs typeface="Calibri"/>
            </a:endParaRPr>
          </a:p>
          <a:p>
            <a:pPr indent="-228600">
              <a:lnSpc>
                <a:spcPct val="90000"/>
              </a:lnSpc>
              <a:spcAft>
                <a:spcPts val="600"/>
              </a:spcAft>
              <a:buFont typeface="Arial" panose="020B0604020202020204" pitchFamily="34" charset="0"/>
              <a:buChar char="•"/>
            </a:pPr>
            <a:endParaRPr lang="en-US" sz="2700">
              <a:cs typeface="Calibri"/>
            </a:endParaRPr>
          </a:p>
        </p:txBody>
      </p:sp>
    </p:spTree>
    <p:extLst>
      <p:ext uri="{BB962C8B-B14F-4D97-AF65-F5344CB8AC3E}">
        <p14:creationId xmlns:p14="http://schemas.microsoft.com/office/powerpoint/2010/main" xmlns="" val="39734513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xmlns="" id="{FF9B822F-893E-44C8-963C-64F50ACECB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8000" cy="10287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xmlns="" id="{EBF87945-A001-489F-9D9B-7D9435F0B9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22958" y="521206"/>
            <a:ext cx="16651224" cy="27020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xmlns="" id="{CFBDD89D-1CB9-4BCD-887F-D4B4E29305F8}"/>
              </a:ext>
            </a:extLst>
          </p:cNvPr>
          <p:cNvSpPr txBox="1"/>
          <p:nvPr/>
        </p:nvSpPr>
        <p:spPr>
          <a:xfrm>
            <a:off x="1257300" y="877824"/>
            <a:ext cx="15438120" cy="182070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800" dirty="0">
                <a:solidFill>
                  <a:schemeClr val="bg1"/>
                </a:solidFill>
                <a:latin typeface="+mj-lt"/>
                <a:ea typeface="+mj-ea"/>
                <a:cs typeface="+mj-cs"/>
              </a:rPr>
              <a:t>QUESTION 8</a:t>
            </a:r>
            <a:endParaRPr lang="en-US" sz="4800" dirty="0">
              <a:solidFill>
                <a:schemeClr val="bg1"/>
              </a:solidFill>
              <a:latin typeface="+mj-lt"/>
              <a:ea typeface="+mj-ea"/>
              <a:cs typeface="Calibri"/>
            </a:endParaRPr>
          </a:p>
        </p:txBody>
      </p:sp>
      <p:sp>
        <p:nvSpPr>
          <p:cNvPr id="2" name="TextBox 1">
            <a:extLst>
              <a:ext uri="{FF2B5EF4-FFF2-40B4-BE49-F238E27FC236}">
                <a16:creationId xmlns:a16="http://schemas.microsoft.com/office/drawing/2014/main" xmlns="" id="{B24C65AD-6A21-40E2-8178-8D6C951C5D8E}"/>
              </a:ext>
            </a:extLst>
          </p:cNvPr>
          <p:cNvSpPr txBox="1"/>
          <p:nvPr/>
        </p:nvSpPr>
        <p:spPr>
          <a:xfrm>
            <a:off x="7260245" y="3547689"/>
            <a:ext cx="9448005" cy="598629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92500" lnSpcReduction="10000"/>
          </a:bodyPr>
          <a:lstStyle/>
          <a:p>
            <a:r>
              <a:rPr lang="en-GB" sz="3200" b="1" dirty="0">
                <a:ea typeface="+mn-lt"/>
                <a:cs typeface="+mn-lt"/>
              </a:rPr>
              <a:t>A) A Uniform ladder 6m weighing 300N is resting against a wall with which it makes 30 degrees. A man weighing 750N climbs up the ladder. At what position along the ladder from the bottom end does the ladder slips? The coefficient of friction for both the wall and floor with the ladder is 0.2.</a:t>
            </a:r>
            <a:r>
              <a:rPr lang="en-GB" sz="3200" dirty="0">
                <a:ea typeface="+mn-lt"/>
                <a:cs typeface="+mn-lt"/>
              </a:rPr>
              <a:t> </a:t>
            </a:r>
            <a:endParaRPr lang="en-US"/>
          </a:p>
          <a:p>
            <a:r>
              <a:rPr lang="en-GB" sz="3200" b="1" dirty="0">
                <a:ea typeface="+mn-lt"/>
                <a:cs typeface="+mn-lt"/>
              </a:rPr>
              <a:t> </a:t>
            </a:r>
            <a:r>
              <a:rPr lang="en-GB" sz="3200" dirty="0">
                <a:ea typeface="+mn-lt"/>
                <a:cs typeface="+mn-lt"/>
              </a:rPr>
              <a:t> </a:t>
            </a:r>
            <a:endParaRPr lang="en-GB"/>
          </a:p>
          <a:p>
            <a:r>
              <a:rPr lang="en-GB" sz="3200" b="1" dirty="0">
                <a:ea typeface="+mn-lt"/>
                <a:cs typeface="+mn-lt"/>
              </a:rPr>
              <a:t>B) The same ladder is taken to another place for use having different coefficient of friction and ladder is placed against the wall in some other angles. Using Matlab, make a system that finds whether the ladder is safe for climbing without any slip by taking user inputs for coefficient of frictions, the angle of ladder, and the weight of the person who climbs.</a:t>
            </a:r>
            <a:r>
              <a:rPr lang="en-GB" sz="3200" dirty="0">
                <a:ea typeface="+mn-lt"/>
                <a:cs typeface="+mn-lt"/>
              </a:rPr>
              <a:t> </a:t>
            </a:r>
            <a:endParaRPr lang="en-GB">
              <a:ea typeface="+mn-lt"/>
              <a:cs typeface="+mn-lt"/>
            </a:endParaRPr>
          </a:p>
          <a:p>
            <a:pPr>
              <a:lnSpc>
                <a:spcPct val="90000"/>
              </a:lnSpc>
              <a:spcAft>
                <a:spcPts val="600"/>
              </a:spcAft>
            </a:pPr>
            <a:endParaRPr lang="en-GB" sz="3200">
              <a:ea typeface="+mn-lt"/>
              <a:cs typeface="+mn-lt"/>
            </a:endParaRPr>
          </a:p>
        </p:txBody>
      </p:sp>
      <p:pic>
        <p:nvPicPr>
          <p:cNvPr id="6" name="Picture 6" descr="Diagram&#10;&#10;Description automatically generated">
            <a:extLst>
              <a:ext uri="{FF2B5EF4-FFF2-40B4-BE49-F238E27FC236}">
                <a16:creationId xmlns:a16="http://schemas.microsoft.com/office/drawing/2014/main" xmlns="" id="{C8BF1E08-13E2-4973-8DCE-81CC67288429}"/>
              </a:ext>
            </a:extLst>
          </p:cNvPr>
          <p:cNvPicPr>
            <a:picLocks noChangeAspect="1"/>
          </p:cNvPicPr>
          <p:nvPr/>
        </p:nvPicPr>
        <p:blipFill>
          <a:blip r:embed="rId2"/>
          <a:stretch>
            <a:fillRect/>
          </a:stretch>
        </p:blipFill>
        <p:spPr>
          <a:xfrm>
            <a:off x="1259457" y="4066601"/>
            <a:ext cx="5956539" cy="4590760"/>
          </a:xfrm>
          <a:prstGeom prst="rect">
            <a:avLst/>
          </a:prstGeom>
        </p:spPr>
      </p:pic>
    </p:spTree>
    <p:extLst>
      <p:ext uri="{BB962C8B-B14F-4D97-AF65-F5344CB8AC3E}">
        <p14:creationId xmlns:p14="http://schemas.microsoft.com/office/powerpoint/2010/main" xmlns="" val="1397263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xmlns="" id="{16F9E488-0718-4E1E-9D12-26779F6062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xmlns="" id="{09BE6F6B-19BD-443C-8FB0-FA45F13F95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1309257" cy="10286313"/>
          </a:xfrm>
          <a:custGeom>
            <a:avLst/>
            <a:gdLst>
              <a:gd name="connsiteX0" fmla="*/ 0 w 7539505"/>
              <a:gd name="connsiteY0" fmla="*/ 0 h 6857542"/>
              <a:gd name="connsiteX1" fmla="*/ 6392832 w 7539505"/>
              <a:gd name="connsiteY1" fmla="*/ 0 h 6857542"/>
              <a:gd name="connsiteX2" fmla="*/ 6405479 w 7539505"/>
              <a:gd name="connsiteY2" fmla="*/ 31774 h 6857542"/>
              <a:gd name="connsiteX3" fmla="*/ 7460487 w 7539505"/>
              <a:gd name="connsiteY3" fmla="*/ 2682457 h 6857542"/>
              <a:gd name="connsiteX4" fmla="*/ 7460487 w 7539505"/>
              <a:gd name="connsiteY4" fmla="*/ 3752208 h 6857542"/>
              <a:gd name="connsiteX5" fmla="*/ 6302983 w 7539505"/>
              <a:gd name="connsiteY5" fmla="*/ 6660411 h 6857542"/>
              <a:gd name="connsiteX6" fmla="*/ 6224521 w 7539505"/>
              <a:gd name="connsiteY6" fmla="*/ 6857542 h 6857542"/>
              <a:gd name="connsiteX7" fmla="*/ 0 w 7539505"/>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9505" h="6857542">
                <a:moveTo>
                  <a:pt x="0" y="0"/>
                </a:moveTo>
                <a:lnTo>
                  <a:pt x="6392832" y="0"/>
                </a:lnTo>
                <a:lnTo>
                  <a:pt x="6405479" y="31774"/>
                </a:lnTo>
                <a:cubicBezTo>
                  <a:pt x="7460487" y="2682457"/>
                  <a:pt x="7460487" y="2682457"/>
                  <a:pt x="7460487" y="2682457"/>
                </a:cubicBezTo>
                <a:cubicBezTo>
                  <a:pt x="7565845" y="2988100"/>
                  <a:pt x="7565845" y="3446565"/>
                  <a:pt x="7460487" y="3752208"/>
                </a:cubicBezTo>
                <a:cubicBezTo>
                  <a:pt x="6976500" y="4968215"/>
                  <a:pt x="6598385" y="5918220"/>
                  <a:pt x="6302983" y="6660411"/>
                </a:cubicBezTo>
                <a:lnTo>
                  <a:pt x="6224521"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oup 21">
            <a:extLst>
              <a:ext uri="{FF2B5EF4-FFF2-40B4-BE49-F238E27FC236}">
                <a16:creationId xmlns:a16="http://schemas.microsoft.com/office/drawing/2014/main" xmlns="" id="{92AAE609-C327-4952-BB48-254E9015AD8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939767" y="1022442"/>
            <a:ext cx="2343400" cy="1759459"/>
            <a:chOff x="7493121" y="1000124"/>
            <a:chExt cx="1562267" cy="1172973"/>
          </a:xfrm>
        </p:grpSpPr>
        <p:sp>
          <p:nvSpPr>
            <p:cNvPr id="23" name="Freeform 5">
              <a:extLst>
                <a:ext uri="{FF2B5EF4-FFF2-40B4-BE49-F238E27FC236}">
                  <a16:creationId xmlns:a16="http://schemas.microsoft.com/office/drawing/2014/main" xmlns="" id="{94F06CAB-1C7B-4E12-B1B8-5F7067FDAD1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749312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4" name="Freeform 5">
              <a:extLst>
                <a:ext uri="{FF2B5EF4-FFF2-40B4-BE49-F238E27FC236}">
                  <a16:creationId xmlns:a16="http://schemas.microsoft.com/office/drawing/2014/main" xmlns="" id="{48448472-893D-4CE9-9024-B0F79813BF2A}"/>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829322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3" name="TextBox 2">
            <a:extLst>
              <a:ext uri="{FF2B5EF4-FFF2-40B4-BE49-F238E27FC236}">
                <a16:creationId xmlns:a16="http://schemas.microsoft.com/office/drawing/2014/main" xmlns="" id="{1B292F00-773C-4AB6-B9BB-66F34D4EE6A9}"/>
              </a:ext>
            </a:extLst>
          </p:cNvPr>
          <p:cNvSpPr txBox="1"/>
          <p:nvPr/>
        </p:nvSpPr>
        <p:spPr>
          <a:xfrm>
            <a:off x="809121" y="1905010"/>
            <a:ext cx="8767645" cy="6476981"/>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r">
              <a:lnSpc>
                <a:spcPct val="90000"/>
              </a:lnSpc>
              <a:spcBef>
                <a:spcPct val="0"/>
              </a:spcBef>
              <a:spcAft>
                <a:spcPts val="600"/>
              </a:spcAft>
            </a:pPr>
            <a:r>
              <a:rPr lang="en-US" sz="10800" b="1" kern="1200">
                <a:solidFill>
                  <a:schemeClr val="bg1"/>
                </a:solidFill>
                <a:latin typeface="+mj-lt"/>
                <a:ea typeface="+mj-ea"/>
                <a:cs typeface="+mj-cs"/>
              </a:rPr>
              <a:t>Concepts</a:t>
            </a:r>
          </a:p>
        </p:txBody>
      </p:sp>
      <p:sp>
        <p:nvSpPr>
          <p:cNvPr id="2" name="TextBox 1">
            <a:extLst>
              <a:ext uri="{FF2B5EF4-FFF2-40B4-BE49-F238E27FC236}">
                <a16:creationId xmlns:a16="http://schemas.microsoft.com/office/drawing/2014/main" xmlns="" id="{CF4A3FCF-B32E-4238-89FC-C5576169E259}"/>
              </a:ext>
            </a:extLst>
          </p:cNvPr>
          <p:cNvSpPr txBox="1"/>
          <p:nvPr/>
        </p:nvSpPr>
        <p:spPr>
          <a:xfrm>
            <a:off x="12102455" y="4262047"/>
            <a:ext cx="547966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3200">
                <a:cs typeface="Calibri"/>
              </a:rPr>
              <a:t>METHOD OF JOINTS</a:t>
            </a:r>
          </a:p>
          <a:p>
            <a:pPr marL="342900" indent="-342900">
              <a:buFont typeface="Arial"/>
              <a:buChar char="•"/>
            </a:pPr>
            <a:r>
              <a:rPr lang="en-US" sz="3200">
                <a:cs typeface="Calibri"/>
              </a:rPr>
              <a:t>EQUILIBRIUM CONDITIONS</a:t>
            </a:r>
          </a:p>
          <a:p>
            <a:pPr marL="342900" indent="-342900">
              <a:buFont typeface="Arial"/>
              <a:buChar char="•"/>
            </a:pPr>
            <a:r>
              <a:rPr lang="en-US" sz="3200">
                <a:cs typeface="Calibri"/>
              </a:rPr>
              <a:t>SUPPORT REACTIONS</a:t>
            </a:r>
          </a:p>
        </p:txBody>
      </p:sp>
    </p:spTree>
    <p:extLst>
      <p:ext uri="{BB962C8B-B14F-4D97-AF65-F5344CB8AC3E}">
        <p14:creationId xmlns:p14="http://schemas.microsoft.com/office/powerpoint/2010/main" xmlns="" val="16677257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F9CFCE6-877F-4858-B8BD-2C52CA8AFBC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8000" cy="10287000"/>
          </a:xfrm>
          <a:prstGeom prst="rect">
            <a:avLst/>
          </a:prstGeom>
          <a:solidFill>
            <a:srgbClr val="3A42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8213F8A0-12AE-4514-8372-0DD766EC28E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385299" y="720090"/>
            <a:ext cx="8187183" cy="88468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9EFF17D4-9A8C-4CE5-B096-D8CCD44004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15518" y="720090"/>
            <a:ext cx="8187181" cy="88468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xmlns="" id="{73CC1B3B-ADD7-4E5E-B0BC-4E1ADBCD6C79}"/>
              </a:ext>
            </a:extLst>
          </p:cNvPr>
          <p:cNvPicPr>
            <a:picLocks noChangeAspect="1"/>
          </p:cNvPicPr>
          <p:nvPr/>
        </p:nvPicPr>
        <p:blipFill>
          <a:blip r:embed="rId2"/>
          <a:stretch>
            <a:fillRect/>
          </a:stretch>
        </p:blipFill>
        <p:spPr>
          <a:xfrm>
            <a:off x="1539815" y="717864"/>
            <a:ext cx="6754482" cy="8851269"/>
          </a:xfrm>
          <a:prstGeom prst="rect">
            <a:avLst/>
          </a:prstGeom>
        </p:spPr>
      </p:pic>
      <p:pic>
        <p:nvPicPr>
          <p:cNvPr id="5" name="Picture 5" descr="A piece of paper with writing on it&#10;&#10;Description automatically generated">
            <a:extLst>
              <a:ext uri="{FF2B5EF4-FFF2-40B4-BE49-F238E27FC236}">
                <a16:creationId xmlns:a16="http://schemas.microsoft.com/office/drawing/2014/main" xmlns="" id="{FB6D27D5-172B-4A33-835F-7CC7461625CB}"/>
              </a:ext>
            </a:extLst>
          </p:cNvPr>
          <p:cNvPicPr>
            <a:picLocks noChangeAspect="1"/>
          </p:cNvPicPr>
          <p:nvPr/>
        </p:nvPicPr>
        <p:blipFill>
          <a:blip r:embed="rId3"/>
          <a:stretch>
            <a:fillRect/>
          </a:stretch>
        </p:blipFill>
        <p:spPr>
          <a:xfrm>
            <a:off x="10144664" y="2694479"/>
            <a:ext cx="6646652" cy="3474683"/>
          </a:xfrm>
          <a:prstGeom prst="rect">
            <a:avLst/>
          </a:prstGeom>
        </p:spPr>
      </p:pic>
    </p:spTree>
    <p:extLst>
      <p:ext uri="{BB962C8B-B14F-4D97-AF65-F5344CB8AC3E}">
        <p14:creationId xmlns:p14="http://schemas.microsoft.com/office/powerpoint/2010/main" xmlns="" val="35873652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xmlns="" id="{16F9E488-0718-4E1E-9D12-26779F6062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xmlns="" id="{09BE6F6B-19BD-443C-8FB0-FA45F13F95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1309257" cy="10286313"/>
          </a:xfrm>
          <a:custGeom>
            <a:avLst/>
            <a:gdLst>
              <a:gd name="connsiteX0" fmla="*/ 0 w 7539505"/>
              <a:gd name="connsiteY0" fmla="*/ 0 h 6857542"/>
              <a:gd name="connsiteX1" fmla="*/ 6392832 w 7539505"/>
              <a:gd name="connsiteY1" fmla="*/ 0 h 6857542"/>
              <a:gd name="connsiteX2" fmla="*/ 6405479 w 7539505"/>
              <a:gd name="connsiteY2" fmla="*/ 31774 h 6857542"/>
              <a:gd name="connsiteX3" fmla="*/ 7460487 w 7539505"/>
              <a:gd name="connsiteY3" fmla="*/ 2682457 h 6857542"/>
              <a:gd name="connsiteX4" fmla="*/ 7460487 w 7539505"/>
              <a:gd name="connsiteY4" fmla="*/ 3752208 h 6857542"/>
              <a:gd name="connsiteX5" fmla="*/ 6302983 w 7539505"/>
              <a:gd name="connsiteY5" fmla="*/ 6660411 h 6857542"/>
              <a:gd name="connsiteX6" fmla="*/ 6224521 w 7539505"/>
              <a:gd name="connsiteY6" fmla="*/ 6857542 h 6857542"/>
              <a:gd name="connsiteX7" fmla="*/ 0 w 7539505"/>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9505" h="6857542">
                <a:moveTo>
                  <a:pt x="0" y="0"/>
                </a:moveTo>
                <a:lnTo>
                  <a:pt x="6392832" y="0"/>
                </a:lnTo>
                <a:lnTo>
                  <a:pt x="6405479" y="31774"/>
                </a:lnTo>
                <a:cubicBezTo>
                  <a:pt x="7460487" y="2682457"/>
                  <a:pt x="7460487" y="2682457"/>
                  <a:pt x="7460487" y="2682457"/>
                </a:cubicBezTo>
                <a:cubicBezTo>
                  <a:pt x="7565845" y="2988100"/>
                  <a:pt x="7565845" y="3446565"/>
                  <a:pt x="7460487" y="3752208"/>
                </a:cubicBezTo>
                <a:cubicBezTo>
                  <a:pt x="6976500" y="4968215"/>
                  <a:pt x="6598385" y="5918220"/>
                  <a:pt x="6302983" y="6660411"/>
                </a:cubicBezTo>
                <a:lnTo>
                  <a:pt x="6224521"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oup 21">
            <a:extLst>
              <a:ext uri="{FF2B5EF4-FFF2-40B4-BE49-F238E27FC236}">
                <a16:creationId xmlns:a16="http://schemas.microsoft.com/office/drawing/2014/main" xmlns="" id="{92AAE609-C327-4952-BB48-254E9015AD8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939767" y="1022442"/>
            <a:ext cx="2343400" cy="1759459"/>
            <a:chOff x="7493121" y="1000124"/>
            <a:chExt cx="1562267" cy="1172973"/>
          </a:xfrm>
        </p:grpSpPr>
        <p:sp>
          <p:nvSpPr>
            <p:cNvPr id="23" name="Freeform 5">
              <a:extLst>
                <a:ext uri="{FF2B5EF4-FFF2-40B4-BE49-F238E27FC236}">
                  <a16:creationId xmlns:a16="http://schemas.microsoft.com/office/drawing/2014/main" xmlns="" id="{94F06CAB-1C7B-4E12-B1B8-5F7067FDAD1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749312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4" name="Freeform 5">
              <a:extLst>
                <a:ext uri="{FF2B5EF4-FFF2-40B4-BE49-F238E27FC236}">
                  <a16:creationId xmlns:a16="http://schemas.microsoft.com/office/drawing/2014/main" xmlns="" id="{48448472-893D-4CE9-9024-B0F79813BF2A}"/>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829322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3" name="TextBox 2">
            <a:extLst>
              <a:ext uri="{FF2B5EF4-FFF2-40B4-BE49-F238E27FC236}">
                <a16:creationId xmlns:a16="http://schemas.microsoft.com/office/drawing/2014/main" xmlns="" id="{1B292F00-773C-4AB6-B9BB-66F34D4EE6A9}"/>
              </a:ext>
            </a:extLst>
          </p:cNvPr>
          <p:cNvSpPr txBox="1"/>
          <p:nvPr/>
        </p:nvSpPr>
        <p:spPr>
          <a:xfrm>
            <a:off x="809121" y="1905010"/>
            <a:ext cx="8767645" cy="6476981"/>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r">
              <a:lnSpc>
                <a:spcPct val="90000"/>
              </a:lnSpc>
              <a:spcBef>
                <a:spcPct val="0"/>
              </a:spcBef>
              <a:spcAft>
                <a:spcPts val="600"/>
              </a:spcAft>
            </a:pPr>
            <a:r>
              <a:rPr lang="en-US" sz="10800" b="1" kern="1200">
                <a:solidFill>
                  <a:schemeClr val="bg1"/>
                </a:solidFill>
                <a:latin typeface="+mj-lt"/>
                <a:ea typeface="+mj-ea"/>
                <a:cs typeface="+mj-cs"/>
              </a:rPr>
              <a:t>Concepts</a:t>
            </a:r>
          </a:p>
        </p:txBody>
      </p:sp>
      <p:sp>
        <p:nvSpPr>
          <p:cNvPr id="2" name="TextBox 1">
            <a:extLst>
              <a:ext uri="{FF2B5EF4-FFF2-40B4-BE49-F238E27FC236}">
                <a16:creationId xmlns:a16="http://schemas.microsoft.com/office/drawing/2014/main" xmlns="" id="{93C3B10E-71E5-4054-9A52-B5CB728E7B5E}"/>
              </a:ext>
            </a:extLst>
          </p:cNvPr>
          <p:cNvSpPr txBox="1"/>
          <p:nvPr/>
        </p:nvSpPr>
        <p:spPr>
          <a:xfrm>
            <a:off x="12445678" y="3670622"/>
            <a:ext cx="4276845" cy="32316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sz="6000">
                <a:ea typeface="+mn-lt"/>
                <a:cs typeface="+mn-lt"/>
              </a:rPr>
              <a:t>Moment</a:t>
            </a:r>
            <a:endParaRPr lang="en-US" sz="6000">
              <a:cs typeface="Calibri"/>
            </a:endParaRPr>
          </a:p>
          <a:p>
            <a:pPr marL="285750" indent="-285750">
              <a:buFont typeface="Arial"/>
              <a:buChar char="•"/>
            </a:pPr>
            <a:r>
              <a:rPr lang="en-GB" sz="6000">
                <a:ea typeface="+mn-lt"/>
                <a:cs typeface="+mn-lt"/>
              </a:rPr>
              <a:t>Friction</a:t>
            </a:r>
            <a:endParaRPr lang="en-US" sz="6000">
              <a:cs typeface="Calibri"/>
            </a:endParaRPr>
          </a:p>
          <a:p>
            <a:pPr algn="l"/>
            <a:endParaRPr lang="en-US" sz="2800">
              <a:cs typeface="Calibri"/>
            </a:endParaRPr>
          </a:p>
          <a:p>
            <a:endParaRPr lang="en-US" sz="2800">
              <a:cs typeface="Calibri"/>
            </a:endParaRPr>
          </a:p>
          <a:p>
            <a:endParaRPr lang="en-US" sz="2800">
              <a:cs typeface="Calibri"/>
            </a:endParaRPr>
          </a:p>
        </p:txBody>
      </p:sp>
    </p:spTree>
    <p:extLst>
      <p:ext uri="{BB962C8B-B14F-4D97-AF65-F5344CB8AC3E}">
        <p14:creationId xmlns:p14="http://schemas.microsoft.com/office/powerpoint/2010/main" xmlns="" val="2232300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3">
            <a:extLst>
              <a:ext uri="{FF2B5EF4-FFF2-40B4-BE49-F238E27FC236}">
                <a16:creationId xmlns:a16="http://schemas.microsoft.com/office/drawing/2014/main" xmlns="" id="{33CD251C-A887-4D2F-925B-FC09719853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5">
            <a:extLst>
              <a:ext uri="{FF2B5EF4-FFF2-40B4-BE49-F238E27FC236}">
                <a16:creationId xmlns:a16="http://schemas.microsoft.com/office/drawing/2014/main" xmlns="" id="{B19D093C-27FB-4032-B282-42C4563F2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7041822"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27">
            <a:extLst>
              <a:ext uri="{FF2B5EF4-FFF2-40B4-BE49-F238E27FC236}">
                <a16:creationId xmlns:a16="http://schemas.microsoft.com/office/drawing/2014/main" xmlns="" id="{35EE815E-1BD3-4777-B652-6D98825BF66B}"/>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50935" y="1022442"/>
            <a:ext cx="1692574" cy="1270809"/>
            <a:chOff x="668003" y="1684057"/>
            <a:chExt cx="1128382" cy="847206"/>
          </a:xfrm>
        </p:grpSpPr>
        <p:sp>
          <p:nvSpPr>
            <p:cNvPr id="35" name="Freeform 5">
              <a:extLst>
                <a:ext uri="{FF2B5EF4-FFF2-40B4-BE49-F238E27FC236}">
                  <a16:creationId xmlns:a16="http://schemas.microsoft.com/office/drawing/2014/main" xmlns="" id="{E6692982-4A7D-4392-87CD-F0CD4B027DD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6" name="Freeform 5">
              <a:extLst>
                <a:ext uri="{FF2B5EF4-FFF2-40B4-BE49-F238E27FC236}">
                  <a16:creationId xmlns:a16="http://schemas.microsoft.com/office/drawing/2014/main" xmlns="" id="{196485F7-F277-4123-AC53-98EA4C858774}"/>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TextBox 2">
            <a:extLst>
              <a:ext uri="{FF2B5EF4-FFF2-40B4-BE49-F238E27FC236}">
                <a16:creationId xmlns:a16="http://schemas.microsoft.com/office/drawing/2014/main" xmlns="" id="{51BBA550-10D0-4E5C-A208-56E431735805}"/>
              </a:ext>
            </a:extLst>
          </p:cNvPr>
          <p:cNvSpPr txBox="1"/>
          <p:nvPr/>
        </p:nvSpPr>
        <p:spPr>
          <a:xfrm>
            <a:off x="1150935" y="5484198"/>
            <a:ext cx="5296909" cy="26857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7200" kern="1200">
                <a:solidFill>
                  <a:schemeClr val="bg1"/>
                </a:solidFill>
                <a:latin typeface="+mj-lt"/>
                <a:ea typeface="+mj-ea"/>
                <a:cs typeface="+mj-cs"/>
              </a:rPr>
              <a:t>MATLAB CODE</a:t>
            </a:r>
          </a:p>
        </p:txBody>
      </p:sp>
      <p:sp>
        <p:nvSpPr>
          <p:cNvPr id="2" name="TextBox 1">
            <a:extLst>
              <a:ext uri="{FF2B5EF4-FFF2-40B4-BE49-F238E27FC236}">
                <a16:creationId xmlns:a16="http://schemas.microsoft.com/office/drawing/2014/main" xmlns="" id="{AF2DAAE1-B717-4920-A724-48955250197C}"/>
              </a:ext>
            </a:extLst>
          </p:cNvPr>
          <p:cNvSpPr txBox="1"/>
          <p:nvPr/>
        </p:nvSpPr>
        <p:spPr>
          <a:xfrm>
            <a:off x="9306046" y="406126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4" name="TextBox 3">
            <a:extLst>
              <a:ext uri="{FF2B5EF4-FFF2-40B4-BE49-F238E27FC236}">
                <a16:creationId xmlns:a16="http://schemas.microsoft.com/office/drawing/2014/main" xmlns="" id="{1FE83592-1076-4078-B60C-89E525C0F9D2}"/>
              </a:ext>
            </a:extLst>
          </p:cNvPr>
          <p:cNvSpPr txBox="1"/>
          <p:nvPr/>
        </p:nvSpPr>
        <p:spPr>
          <a:xfrm>
            <a:off x="7290080" y="571513"/>
            <a:ext cx="10512705" cy="100027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dirty="0" err="1">
                <a:ea typeface="+mn-lt"/>
                <a:cs typeface="+mn-lt"/>
              </a:rPr>
              <a:t>uf</a:t>
            </a:r>
            <a:r>
              <a:rPr lang="en-GB" sz="2800" dirty="0">
                <a:ea typeface="+mn-lt"/>
                <a:cs typeface="+mn-lt"/>
              </a:rPr>
              <a:t> = input('Coefficient of friction between floor and ladder: '); </a:t>
            </a:r>
            <a:endParaRPr lang="en-US">
              <a:ea typeface="+mn-lt"/>
              <a:cs typeface="+mn-lt"/>
            </a:endParaRPr>
          </a:p>
          <a:p>
            <a:r>
              <a:rPr lang="en-GB" sz="2800" dirty="0" err="1">
                <a:ea typeface="+mn-lt"/>
                <a:cs typeface="+mn-lt"/>
              </a:rPr>
              <a:t>uw</a:t>
            </a:r>
            <a:r>
              <a:rPr lang="en-GB" sz="2800" dirty="0">
                <a:ea typeface="+mn-lt"/>
                <a:cs typeface="+mn-lt"/>
              </a:rPr>
              <a:t> = input('Coefficient of friction between ladder and wall: '); </a:t>
            </a:r>
            <a:endParaRPr lang="en-GB">
              <a:ea typeface="+mn-lt"/>
              <a:cs typeface="+mn-lt"/>
            </a:endParaRPr>
          </a:p>
          <a:p>
            <a:r>
              <a:rPr lang="en-GB" sz="2800" dirty="0">
                <a:ea typeface="+mn-lt"/>
                <a:cs typeface="+mn-lt"/>
              </a:rPr>
              <a:t>W = input('Input your weight: '); </a:t>
            </a:r>
            <a:endParaRPr lang="en-GB">
              <a:ea typeface="+mn-lt"/>
              <a:cs typeface="+mn-lt"/>
            </a:endParaRPr>
          </a:p>
          <a:p>
            <a:r>
              <a:rPr lang="en-GB" sz="2800" dirty="0">
                <a:ea typeface="+mn-lt"/>
                <a:cs typeface="+mn-lt"/>
              </a:rPr>
              <a:t>Wm = W*9.8; </a:t>
            </a:r>
            <a:endParaRPr lang="en-GB">
              <a:ea typeface="+mn-lt"/>
              <a:cs typeface="+mn-lt"/>
            </a:endParaRPr>
          </a:p>
          <a:p>
            <a:r>
              <a:rPr lang="en-GB" sz="2800" dirty="0" err="1">
                <a:ea typeface="+mn-lt"/>
                <a:cs typeface="+mn-lt"/>
              </a:rPr>
              <a:t>Wlader</a:t>
            </a:r>
            <a:r>
              <a:rPr lang="en-GB" sz="2800" dirty="0">
                <a:ea typeface="+mn-lt"/>
                <a:cs typeface="+mn-lt"/>
              </a:rPr>
              <a:t> = 300; </a:t>
            </a:r>
            <a:endParaRPr lang="en-GB">
              <a:ea typeface="+mn-lt"/>
              <a:cs typeface="+mn-lt"/>
            </a:endParaRPr>
          </a:p>
          <a:p>
            <a:r>
              <a:rPr lang="en-GB" sz="2800" dirty="0">
                <a:ea typeface="+mn-lt"/>
                <a:cs typeface="+mn-lt"/>
              </a:rPr>
              <a:t>l = 6; </a:t>
            </a:r>
            <a:endParaRPr lang="en-GB">
              <a:ea typeface="+mn-lt"/>
              <a:cs typeface="+mn-lt"/>
            </a:endParaRPr>
          </a:p>
          <a:p>
            <a:r>
              <a:rPr lang="en-GB" sz="2800" dirty="0">
                <a:ea typeface="+mn-lt"/>
                <a:cs typeface="+mn-lt"/>
              </a:rPr>
              <a:t>Angle  = input('Angle between ladder and floor(in degrees(0 to 90)): '); </a:t>
            </a:r>
            <a:endParaRPr lang="en-GB">
              <a:ea typeface="+mn-lt"/>
              <a:cs typeface="+mn-lt"/>
            </a:endParaRPr>
          </a:p>
          <a:p>
            <a:r>
              <a:rPr lang="en-GB" sz="2800" dirty="0" err="1">
                <a:ea typeface="+mn-lt"/>
                <a:cs typeface="+mn-lt"/>
              </a:rPr>
              <a:t>Rw</a:t>
            </a:r>
            <a:r>
              <a:rPr lang="en-GB" sz="2800" dirty="0">
                <a:ea typeface="+mn-lt"/>
                <a:cs typeface="+mn-lt"/>
              </a:rPr>
              <a:t> = (</a:t>
            </a:r>
            <a:r>
              <a:rPr lang="en-GB" sz="2800" dirty="0" err="1">
                <a:ea typeface="+mn-lt"/>
                <a:cs typeface="+mn-lt"/>
              </a:rPr>
              <a:t>Wm+Wlader</a:t>
            </a:r>
            <a:r>
              <a:rPr lang="en-GB" sz="2800" dirty="0">
                <a:ea typeface="+mn-lt"/>
                <a:cs typeface="+mn-lt"/>
              </a:rPr>
              <a:t>)/(</a:t>
            </a:r>
            <a:r>
              <a:rPr lang="en-GB" sz="2800" dirty="0" err="1">
                <a:ea typeface="+mn-lt"/>
                <a:cs typeface="+mn-lt"/>
              </a:rPr>
              <a:t>uf</a:t>
            </a:r>
            <a:r>
              <a:rPr lang="en-GB" sz="2800" dirty="0">
                <a:ea typeface="+mn-lt"/>
                <a:cs typeface="+mn-lt"/>
              </a:rPr>
              <a:t> + (1/</a:t>
            </a:r>
            <a:r>
              <a:rPr lang="en-GB" sz="2800" dirty="0" err="1">
                <a:ea typeface="+mn-lt"/>
                <a:cs typeface="+mn-lt"/>
              </a:rPr>
              <a:t>uw</a:t>
            </a:r>
            <a:r>
              <a:rPr lang="en-GB" sz="2800" dirty="0">
                <a:ea typeface="+mn-lt"/>
                <a:cs typeface="+mn-lt"/>
              </a:rPr>
              <a:t>)); </a:t>
            </a:r>
            <a:endParaRPr lang="en-GB" dirty="0">
              <a:ea typeface="+mn-lt"/>
              <a:cs typeface="+mn-lt"/>
            </a:endParaRPr>
          </a:p>
          <a:p>
            <a:r>
              <a:rPr lang="en-GB" sz="2800" dirty="0" err="1">
                <a:ea typeface="+mn-lt"/>
                <a:cs typeface="+mn-lt"/>
              </a:rPr>
              <a:t>Fw</a:t>
            </a:r>
            <a:r>
              <a:rPr lang="en-GB" sz="2800" dirty="0">
                <a:ea typeface="+mn-lt"/>
                <a:cs typeface="+mn-lt"/>
              </a:rPr>
              <a:t> = </a:t>
            </a:r>
            <a:r>
              <a:rPr lang="en-GB" sz="2800" dirty="0" err="1">
                <a:ea typeface="+mn-lt"/>
                <a:cs typeface="+mn-lt"/>
              </a:rPr>
              <a:t>uw</a:t>
            </a:r>
            <a:r>
              <a:rPr lang="en-GB" sz="2800" dirty="0">
                <a:ea typeface="+mn-lt"/>
                <a:cs typeface="+mn-lt"/>
              </a:rPr>
              <a:t>*</a:t>
            </a:r>
            <a:r>
              <a:rPr lang="en-GB" sz="2800" dirty="0" err="1">
                <a:ea typeface="+mn-lt"/>
                <a:cs typeface="+mn-lt"/>
              </a:rPr>
              <a:t>Rw</a:t>
            </a:r>
            <a:r>
              <a:rPr lang="en-GB" sz="2800" dirty="0">
                <a:ea typeface="+mn-lt"/>
                <a:cs typeface="+mn-lt"/>
              </a:rPr>
              <a:t>; </a:t>
            </a:r>
            <a:endParaRPr lang="en-GB" dirty="0">
              <a:ea typeface="+mn-lt"/>
              <a:cs typeface="+mn-lt"/>
            </a:endParaRPr>
          </a:p>
          <a:p>
            <a:r>
              <a:rPr lang="en-GB" sz="2800" dirty="0">
                <a:ea typeface="+mn-lt"/>
                <a:cs typeface="+mn-lt"/>
              </a:rPr>
              <a:t>Rf = </a:t>
            </a:r>
            <a:r>
              <a:rPr lang="en-GB" sz="2800" dirty="0" err="1">
                <a:ea typeface="+mn-lt"/>
                <a:cs typeface="+mn-lt"/>
              </a:rPr>
              <a:t>Rw</a:t>
            </a:r>
            <a:r>
              <a:rPr lang="en-GB" sz="2800" dirty="0">
                <a:ea typeface="+mn-lt"/>
                <a:cs typeface="+mn-lt"/>
              </a:rPr>
              <a:t>/</a:t>
            </a:r>
            <a:r>
              <a:rPr lang="en-GB" sz="2800" dirty="0" err="1">
                <a:ea typeface="+mn-lt"/>
                <a:cs typeface="+mn-lt"/>
              </a:rPr>
              <a:t>uf</a:t>
            </a:r>
            <a:r>
              <a:rPr lang="en-GB" sz="2800" dirty="0">
                <a:ea typeface="+mn-lt"/>
                <a:cs typeface="+mn-lt"/>
              </a:rPr>
              <a:t>; </a:t>
            </a:r>
            <a:endParaRPr lang="en-GB" dirty="0">
              <a:ea typeface="+mn-lt"/>
              <a:cs typeface="+mn-lt"/>
            </a:endParaRPr>
          </a:p>
          <a:p>
            <a:r>
              <a:rPr lang="en-GB" sz="2800" dirty="0">
                <a:ea typeface="+mn-lt"/>
                <a:cs typeface="+mn-lt"/>
              </a:rPr>
              <a:t>Ff = Rf*</a:t>
            </a:r>
            <a:r>
              <a:rPr lang="en-GB" sz="2800" dirty="0" err="1">
                <a:ea typeface="+mn-lt"/>
                <a:cs typeface="+mn-lt"/>
              </a:rPr>
              <a:t>uf</a:t>
            </a:r>
            <a:r>
              <a:rPr lang="en-GB" sz="2800" dirty="0">
                <a:ea typeface="+mn-lt"/>
                <a:cs typeface="+mn-lt"/>
              </a:rPr>
              <a:t>; </a:t>
            </a:r>
            <a:endParaRPr lang="en-GB" dirty="0">
              <a:ea typeface="+mn-lt"/>
              <a:cs typeface="+mn-lt"/>
            </a:endParaRPr>
          </a:p>
          <a:p>
            <a:r>
              <a:rPr lang="en-GB" sz="2800" dirty="0">
                <a:ea typeface="+mn-lt"/>
                <a:cs typeface="+mn-lt"/>
              </a:rPr>
              <a:t>x = ((</a:t>
            </a:r>
            <a:r>
              <a:rPr lang="en-GB" sz="2800" dirty="0" err="1">
                <a:ea typeface="+mn-lt"/>
                <a:cs typeface="+mn-lt"/>
              </a:rPr>
              <a:t>Fw</a:t>
            </a:r>
            <a:r>
              <a:rPr lang="en-GB" sz="2800" dirty="0">
                <a:ea typeface="+mn-lt"/>
                <a:cs typeface="+mn-lt"/>
              </a:rPr>
              <a:t>*l*</a:t>
            </a:r>
            <a:r>
              <a:rPr lang="en-GB" sz="2800" dirty="0" err="1">
                <a:ea typeface="+mn-lt"/>
                <a:cs typeface="+mn-lt"/>
              </a:rPr>
              <a:t>cosd</a:t>
            </a:r>
            <a:r>
              <a:rPr lang="en-GB" sz="2800" dirty="0">
                <a:ea typeface="+mn-lt"/>
                <a:cs typeface="+mn-lt"/>
              </a:rPr>
              <a:t>(Angle))+(</a:t>
            </a:r>
            <a:r>
              <a:rPr lang="en-GB" sz="2800" dirty="0" err="1">
                <a:ea typeface="+mn-lt"/>
                <a:cs typeface="+mn-lt"/>
              </a:rPr>
              <a:t>Rw</a:t>
            </a:r>
            <a:r>
              <a:rPr lang="en-GB" sz="2800" dirty="0">
                <a:ea typeface="+mn-lt"/>
                <a:cs typeface="+mn-lt"/>
              </a:rPr>
              <a:t>*l*</a:t>
            </a:r>
            <a:r>
              <a:rPr lang="en-GB" sz="2800" dirty="0" err="1">
                <a:ea typeface="+mn-lt"/>
                <a:cs typeface="+mn-lt"/>
              </a:rPr>
              <a:t>sind</a:t>
            </a:r>
            <a:r>
              <a:rPr lang="en-GB" sz="2800" dirty="0">
                <a:ea typeface="+mn-lt"/>
                <a:cs typeface="+mn-lt"/>
              </a:rPr>
              <a:t>(Angle))-(</a:t>
            </a:r>
            <a:r>
              <a:rPr lang="en-GB" sz="2800" dirty="0" err="1">
                <a:ea typeface="+mn-lt"/>
                <a:cs typeface="+mn-lt"/>
              </a:rPr>
              <a:t>Wlader</a:t>
            </a:r>
            <a:r>
              <a:rPr lang="en-GB" sz="2800" dirty="0">
                <a:ea typeface="+mn-lt"/>
                <a:cs typeface="+mn-lt"/>
              </a:rPr>
              <a:t>*(l/2)*</a:t>
            </a:r>
            <a:r>
              <a:rPr lang="en-GB" sz="2800" dirty="0" err="1">
                <a:ea typeface="+mn-lt"/>
                <a:cs typeface="+mn-lt"/>
              </a:rPr>
              <a:t>cosd</a:t>
            </a:r>
            <a:r>
              <a:rPr lang="en-GB" sz="2800" dirty="0">
                <a:ea typeface="+mn-lt"/>
                <a:cs typeface="+mn-lt"/>
              </a:rPr>
              <a:t>(Angle)))/(Wm*</a:t>
            </a:r>
            <a:r>
              <a:rPr lang="en-GB" sz="2800" dirty="0" err="1">
                <a:ea typeface="+mn-lt"/>
                <a:cs typeface="+mn-lt"/>
              </a:rPr>
              <a:t>cosd</a:t>
            </a:r>
            <a:r>
              <a:rPr lang="en-GB" sz="2800" dirty="0">
                <a:ea typeface="+mn-lt"/>
                <a:cs typeface="+mn-lt"/>
              </a:rPr>
              <a:t>(Angle)); </a:t>
            </a:r>
            <a:endParaRPr lang="en-GB" dirty="0">
              <a:ea typeface="+mn-lt"/>
              <a:cs typeface="+mn-lt"/>
            </a:endParaRPr>
          </a:p>
          <a:p>
            <a:r>
              <a:rPr lang="en-GB" sz="2800" dirty="0">
                <a:ea typeface="+mn-lt"/>
                <a:cs typeface="+mn-lt"/>
              </a:rPr>
              <a:t>if(x&lt;=l&amp;&amp;x&gt;=0&amp;&amp;Angle&lt;=90&amp;&amp;Angle&gt;=0), </a:t>
            </a:r>
            <a:endParaRPr lang="en-GB" dirty="0">
              <a:ea typeface="+mn-lt"/>
              <a:cs typeface="+mn-lt"/>
            </a:endParaRPr>
          </a:p>
          <a:p>
            <a:r>
              <a:rPr lang="en-GB" sz="2800" dirty="0" err="1">
                <a:ea typeface="+mn-lt"/>
                <a:cs typeface="+mn-lt"/>
              </a:rPr>
              <a:t>disp</a:t>
            </a:r>
            <a:r>
              <a:rPr lang="en-GB" sz="2800" dirty="0">
                <a:ea typeface="+mn-lt"/>
                <a:cs typeface="+mn-lt"/>
              </a:rPr>
              <a:t>('Ladder slips when man is at '),disp(x),disp('metres from bottom of the ladder'); </a:t>
            </a:r>
            <a:endParaRPr lang="en-GB" dirty="0">
              <a:ea typeface="+mn-lt"/>
              <a:cs typeface="+mn-lt"/>
            </a:endParaRPr>
          </a:p>
          <a:p>
            <a:r>
              <a:rPr lang="en-GB" sz="2800" dirty="0">
                <a:ea typeface="+mn-lt"/>
                <a:cs typeface="+mn-lt"/>
              </a:rPr>
              <a:t>elseif(Angle&gt;90||Angle&lt;0), </a:t>
            </a:r>
            <a:endParaRPr lang="en-GB" dirty="0">
              <a:ea typeface="+mn-lt"/>
              <a:cs typeface="+mn-lt"/>
            </a:endParaRPr>
          </a:p>
          <a:p>
            <a:r>
              <a:rPr lang="en-GB" sz="2800" dirty="0" err="1">
                <a:ea typeface="+mn-lt"/>
                <a:cs typeface="+mn-lt"/>
              </a:rPr>
              <a:t>disp</a:t>
            </a:r>
            <a:r>
              <a:rPr lang="en-GB" sz="2800" dirty="0">
                <a:ea typeface="+mn-lt"/>
                <a:cs typeface="+mn-lt"/>
              </a:rPr>
              <a:t>('Invalid Input'); </a:t>
            </a:r>
            <a:endParaRPr lang="en-GB" dirty="0">
              <a:ea typeface="+mn-lt"/>
              <a:cs typeface="+mn-lt"/>
            </a:endParaRPr>
          </a:p>
          <a:p>
            <a:r>
              <a:rPr lang="en-GB" sz="2800" dirty="0">
                <a:ea typeface="+mn-lt"/>
                <a:cs typeface="+mn-lt"/>
              </a:rPr>
              <a:t>else, </a:t>
            </a:r>
            <a:endParaRPr lang="en-GB" dirty="0">
              <a:ea typeface="+mn-lt"/>
              <a:cs typeface="+mn-lt"/>
            </a:endParaRPr>
          </a:p>
          <a:p>
            <a:r>
              <a:rPr lang="en-GB" sz="2800" dirty="0" err="1">
                <a:ea typeface="+mn-lt"/>
                <a:cs typeface="+mn-lt"/>
              </a:rPr>
              <a:t>disp</a:t>
            </a:r>
            <a:r>
              <a:rPr lang="en-GB" sz="2800" dirty="0">
                <a:ea typeface="+mn-lt"/>
                <a:cs typeface="+mn-lt"/>
              </a:rPr>
              <a:t>('Ladder </a:t>
            </a:r>
            <a:r>
              <a:rPr lang="en-GB" sz="2800" dirty="0" err="1">
                <a:ea typeface="+mn-lt"/>
                <a:cs typeface="+mn-lt"/>
              </a:rPr>
              <a:t>doesnot</a:t>
            </a:r>
            <a:r>
              <a:rPr lang="en-GB" sz="2800" dirty="0">
                <a:ea typeface="+mn-lt"/>
                <a:cs typeface="+mn-lt"/>
              </a:rPr>
              <a:t> slips, Safer to climb'); </a:t>
            </a:r>
            <a:endParaRPr lang="en-GB" dirty="0">
              <a:ea typeface="+mn-lt"/>
              <a:cs typeface="+mn-lt"/>
            </a:endParaRPr>
          </a:p>
          <a:p>
            <a:r>
              <a:rPr lang="en-GB" sz="2800" dirty="0">
                <a:ea typeface="+mn-lt"/>
                <a:cs typeface="+mn-lt"/>
              </a:rPr>
              <a:t>endif   </a:t>
            </a:r>
            <a:endParaRPr lang="en-GB" dirty="0">
              <a:ea typeface="+mn-lt"/>
              <a:cs typeface="+mn-lt"/>
            </a:endParaRPr>
          </a:p>
          <a:p>
            <a:endParaRPr lang="en-GB" sz="2800" dirty="0">
              <a:ea typeface="+mn-lt"/>
              <a:cs typeface="+mn-lt"/>
            </a:endParaRPr>
          </a:p>
          <a:p>
            <a:pPr marL="285750" indent="-285750">
              <a:buFont typeface="Arial"/>
              <a:buChar char="•"/>
            </a:pPr>
            <a:endParaRPr lang="en-GB" sz="2800">
              <a:ea typeface="+mn-lt"/>
              <a:cs typeface="+mn-lt"/>
            </a:endParaRPr>
          </a:p>
        </p:txBody>
      </p:sp>
    </p:spTree>
    <p:extLst>
      <p:ext uri="{BB962C8B-B14F-4D97-AF65-F5344CB8AC3E}">
        <p14:creationId xmlns:p14="http://schemas.microsoft.com/office/powerpoint/2010/main" xmlns="" val="17652814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7" name="Rectangle 17">
            <a:extLst>
              <a:ext uri="{FF2B5EF4-FFF2-40B4-BE49-F238E27FC236}">
                <a16:creationId xmlns:a16="http://schemas.microsoft.com/office/drawing/2014/main" xmlns="" id="{EE1FC7B4-E4A7-4452-B413-1A623E3A723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4986"/>
            <a:ext cx="18288000" cy="10291986"/>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3">
            <a:extLst>
              <a:ext uri="{FF2B5EF4-FFF2-40B4-BE49-F238E27FC236}">
                <a16:creationId xmlns:a16="http://schemas.microsoft.com/office/drawing/2014/main" xmlns="" id="{E0709AF0-24F0-4486-B189-BE6386BDB19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7680131" cy="10287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11">
            <a:extLst>
              <a:ext uri="{FF2B5EF4-FFF2-40B4-BE49-F238E27FC236}">
                <a16:creationId xmlns:a16="http://schemas.microsoft.com/office/drawing/2014/main" xmlns="" id="{FBE3B62F-5853-4A3C-B050-6186351A71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5372100" cy="10287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xmlns="" id="{653FB346-AF74-403D-A721-218C5DAB4998}"/>
              </a:ext>
            </a:extLst>
          </p:cNvPr>
          <p:cNvSpPr txBox="1"/>
          <p:nvPr/>
        </p:nvSpPr>
        <p:spPr>
          <a:xfrm>
            <a:off x="1249503" y="672379"/>
            <a:ext cx="15781053" cy="198834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400" b="1" kern="1200">
                <a:solidFill>
                  <a:schemeClr val="tx1"/>
                </a:solidFill>
                <a:latin typeface="+mj-lt"/>
                <a:ea typeface="+mj-ea"/>
                <a:cs typeface="+mj-cs"/>
              </a:rPr>
              <a:t>OUTPUT</a:t>
            </a:r>
          </a:p>
        </p:txBody>
      </p:sp>
      <p:sp>
        <p:nvSpPr>
          <p:cNvPr id="3" name="TextBox 2">
            <a:extLst>
              <a:ext uri="{FF2B5EF4-FFF2-40B4-BE49-F238E27FC236}">
                <a16:creationId xmlns:a16="http://schemas.microsoft.com/office/drawing/2014/main" xmlns="" id="{0E1DDE84-A686-45A1-B93D-F53028703407}"/>
              </a:ext>
            </a:extLst>
          </p:cNvPr>
          <p:cNvSpPr txBox="1"/>
          <p:nvPr/>
        </p:nvSpPr>
        <p:spPr>
          <a:xfrm>
            <a:off x="1257300" y="3287710"/>
            <a:ext cx="7404100" cy="597773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endParaRPr lang="en-US" sz="3000">
              <a:cs typeface="Calibri"/>
            </a:endParaRPr>
          </a:p>
          <a:p>
            <a:pPr indent="-228600">
              <a:lnSpc>
                <a:spcPct val="90000"/>
              </a:lnSpc>
              <a:spcAft>
                <a:spcPts val="600"/>
              </a:spcAft>
              <a:buFont typeface="Arial" panose="020B0604020202020204" pitchFamily="34" charset="0"/>
              <a:buChar char="•"/>
            </a:pPr>
            <a:endParaRPr lang="en-US" sz="3000"/>
          </a:p>
        </p:txBody>
      </p:sp>
      <p:sp>
        <p:nvSpPr>
          <p:cNvPr id="10" name="Rectangle: Rounded Corners 9">
            <a:extLst>
              <a:ext uri="{FF2B5EF4-FFF2-40B4-BE49-F238E27FC236}">
                <a16:creationId xmlns:a16="http://schemas.microsoft.com/office/drawing/2014/main" xmlns="" id="{75BDC7D9-9A8B-4184-B3FA-0E48A24219F8}"/>
              </a:ext>
            </a:extLst>
          </p:cNvPr>
          <p:cNvSpPr/>
          <p:nvPr/>
        </p:nvSpPr>
        <p:spPr>
          <a:xfrm>
            <a:off x="9516650" y="2322013"/>
            <a:ext cx="7656532" cy="4665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9" descr="Icon&#10;&#10;Description automatically generated">
            <a:extLst>
              <a:ext uri="{FF2B5EF4-FFF2-40B4-BE49-F238E27FC236}">
                <a16:creationId xmlns:a16="http://schemas.microsoft.com/office/drawing/2014/main" xmlns="" id="{F2AD98DE-0B4F-46D5-8624-CB2E1456C285}"/>
              </a:ext>
            </a:extLst>
          </p:cNvPr>
          <p:cNvPicPr>
            <a:picLocks noChangeAspect="1"/>
          </p:cNvPicPr>
          <p:nvPr/>
        </p:nvPicPr>
        <p:blipFill>
          <a:blip r:embed="rId2"/>
          <a:stretch>
            <a:fillRect/>
          </a:stretch>
        </p:blipFill>
        <p:spPr>
          <a:xfrm>
            <a:off x="10809960" y="2613240"/>
            <a:ext cx="5295379" cy="4074091"/>
          </a:xfrm>
          <a:prstGeom prst="rect">
            <a:avLst/>
          </a:prstGeom>
        </p:spPr>
      </p:pic>
      <p:sp>
        <p:nvSpPr>
          <p:cNvPr id="4" name="TextBox 3">
            <a:extLst>
              <a:ext uri="{FF2B5EF4-FFF2-40B4-BE49-F238E27FC236}">
                <a16:creationId xmlns:a16="http://schemas.microsoft.com/office/drawing/2014/main" xmlns="" id="{E08A0A63-3418-45BE-9571-2ABFA3A11021}"/>
              </a:ext>
            </a:extLst>
          </p:cNvPr>
          <p:cNvSpPr txBox="1"/>
          <p:nvPr/>
        </p:nvSpPr>
        <p:spPr>
          <a:xfrm>
            <a:off x="714555" y="2562189"/>
            <a:ext cx="8231038" cy="64633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r>
              <a:rPr lang="en-GB" sz="3600" dirty="0">
                <a:ea typeface="+mn-lt"/>
                <a:cs typeface="+mn-lt"/>
              </a:rPr>
              <a:t>Coefficient of friction between floor and ladder: 0.2 </a:t>
            </a:r>
            <a:endParaRPr lang="en-GB">
              <a:ea typeface="+mn-lt"/>
              <a:cs typeface="+mn-lt"/>
            </a:endParaRPr>
          </a:p>
          <a:p>
            <a:r>
              <a:rPr lang="en-GB" sz="3600" dirty="0">
                <a:ea typeface="+mn-lt"/>
                <a:cs typeface="+mn-lt"/>
              </a:rPr>
              <a:t>Coefficient of friction between ladder and wall: 0.3 </a:t>
            </a:r>
            <a:endParaRPr lang="en-GB">
              <a:ea typeface="+mn-lt"/>
              <a:cs typeface="+mn-lt"/>
            </a:endParaRPr>
          </a:p>
          <a:p>
            <a:r>
              <a:rPr lang="en-GB" sz="3600" dirty="0">
                <a:ea typeface="+mn-lt"/>
                <a:cs typeface="+mn-lt"/>
              </a:rPr>
              <a:t>Input your weight: 75 </a:t>
            </a:r>
            <a:endParaRPr lang="en-US">
              <a:ea typeface="+mn-lt"/>
              <a:cs typeface="+mn-lt"/>
            </a:endParaRPr>
          </a:p>
          <a:p>
            <a:r>
              <a:rPr lang="en-GB" sz="3600" dirty="0">
                <a:ea typeface="+mn-lt"/>
                <a:cs typeface="+mn-lt"/>
              </a:rPr>
              <a:t>Angle between ladder and floor(in degrees(0 to 90)): 56 </a:t>
            </a:r>
            <a:endParaRPr lang="en-US">
              <a:ea typeface="+mn-lt"/>
              <a:cs typeface="+mn-lt"/>
            </a:endParaRPr>
          </a:p>
          <a:p>
            <a:r>
              <a:rPr lang="en-GB" sz="3600" dirty="0">
                <a:ea typeface="+mn-lt"/>
                <a:cs typeface="+mn-lt"/>
              </a:rPr>
              <a:t>Ladder slips when man is at </a:t>
            </a:r>
            <a:endParaRPr lang="en-GB" dirty="0">
              <a:ea typeface="+mn-lt"/>
              <a:cs typeface="+mn-lt"/>
            </a:endParaRPr>
          </a:p>
          <a:p>
            <a:r>
              <a:rPr lang="en-GB" sz="3600" dirty="0">
                <a:ea typeface="+mn-lt"/>
                <a:cs typeface="+mn-lt"/>
              </a:rPr>
              <a:t>3.0380 </a:t>
            </a:r>
            <a:endParaRPr lang="en-GB">
              <a:ea typeface="+mn-lt"/>
              <a:cs typeface="+mn-lt"/>
            </a:endParaRPr>
          </a:p>
          <a:p>
            <a:r>
              <a:rPr lang="en-GB" sz="3600" dirty="0">
                <a:ea typeface="+mn-lt"/>
                <a:cs typeface="+mn-lt"/>
              </a:rPr>
              <a:t>metres from bottom of the ladder </a:t>
            </a:r>
            <a:endParaRPr lang="en-GB" dirty="0">
              <a:ea typeface="+mn-lt"/>
              <a:cs typeface="+mn-lt"/>
            </a:endParaRPr>
          </a:p>
          <a:p>
            <a:r>
              <a:rPr lang="en-GB" sz="3600" dirty="0">
                <a:ea typeface="+mn-lt"/>
                <a:cs typeface="+mn-lt"/>
              </a:rPr>
              <a:t>258.60 </a:t>
            </a:r>
            <a:endParaRPr lang="en-US" sz="3600" dirty="0">
              <a:cs typeface="Calibri"/>
            </a:endParaRPr>
          </a:p>
        </p:txBody>
      </p:sp>
    </p:spTree>
    <p:extLst>
      <p:ext uri="{BB962C8B-B14F-4D97-AF65-F5344CB8AC3E}">
        <p14:creationId xmlns:p14="http://schemas.microsoft.com/office/powerpoint/2010/main" xmlns="" val="1060658731"/>
      </p:ext>
    </p:extLst>
  </p:cSld>
  <p:clrMapOvr>
    <a:overrideClrMapping bg1="dk1" tx1="lt1" bg2="dk2" tx2="lt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xmlns="" id="{FF9B822F-893E-44C8-963C-64F50ACECB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8000" cy="10287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xmlns="" id="{EBF87945-A001-489F-9D9B-7D9435F0B9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22958" y="521206"/>
            <a:ext cx="16651224" cy="27020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xmlns="" id="{CFBDD89D-1CB9-4BCD-887F-D4B4E29305F8}"/>
              </a:ext>
            </a:extLst>
          </p:cNvPr>
          <p:cNvSpPr txBox="1"/>
          <p:nvPr/>
        </p:nvSpPr>
        <p:spPr>
          <a:xfrm>
            <a:off x="1257300" y="877824"/>
            <a:ext cx="15438120" cy="182070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800">
                <a:solidFill>
                  <a:schemeClr val="bg1"/>
                </a:solidFill>
                <a:latin typeface="+mj-lt"/>
                <a:ea typeface="+mj-ea"/>
                <a:cs typeface="+mj-cs"/>
              </a:rPr>
              <a:t>QUESTION 9</a:t>
            </a:r>
            <a:endParaRPr lang="en-US" sz="4800">
              <a:solidFill>
                <a:schemeClr val="bg1"/>
              </a:solidFill>
              <a:latin typeface="+mj-lt"/>
              <a:ea typeface="+mj-ea"/>
              <a:cs typeface="Calibri"/>
            </a:endParaRPr>
          </a:p>
        </p:txBody>
      </p:sp>
      <p:sp>
        <p:nvSpPr>
          <p:cNvPr id="2" name="TextBox 1">
            <a:extLst>
              <a:ext uri="{FF2B5EF4-FFF2-40B4-BE49-F238E27FC236}">
                <a16:creationId xmlns:a16="http://schemas.microsoft.com/office/drawing/2014/main" xmlns="" id="{B24C65AD-6A21-40E2-8178-8D6C951C5D8E}"/>
              </a:ext>
            </a:extLst>
          </p:cNvPr>
          <p:cNvSpPr txBox="1"/>
          <p:nvPr/>
        </p:nvSpPr>
        <p:spPr>
          <a:xfrm>
            <a:off x="7734698" y="3806481"/>
            <a:ext cx="9588923" cy="549027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514350" indent="-514350">
              <a:lnSpc>
                <a:spcPct val="90000"/>
              </a:lnSpc>
              <a:spcAft>
                <a:spcPts val="600"/>
              </a:spcAft>
              <a:buAutoNum type="alphaUcPeriod"/>
            </a:pPr>
            <a:r>
              <a:rPr lang="en-GB" sz="2800">
                <a:ea typeface="+mn-lt"/>
                <a:cs typeface="+mn-lt"/>
              </a:rPr>
              <a:t>Determine the components of reaction at the ball and socket joint A and the tension in each cable necessary for equilibrium of the rod</a:t>
            </a:r>
            <a:endParaRPr lang="en-US"/>
          </a:p>
          <a:p>
            <a:pPr marL="514350" indent="-514350">
              <a:lnSpc>
                <a:spcPct val="90000"/>
              </a:lnSpc>
              <a:spcAft>
                <a:spcPts val="600"/>
              </a:spcAft>
              <a:buAutoNum type="alphaUcPeriod"/>
            </a:pPr>
            <a:r>
              <a:rPr lang="en-GB" sz="2800">
                <a:cs typeface="Calibri"/>
              </a:rPr>
              <a:t>Determine the tension on both the rope and check if it is exceeding its breakpoint by taking force acting on the rod,  distance from the origin, and angle of force by taking input from user. </a:t>
            </a:r>
          </a:p>
          <a:p>
            <a:pPr marL="514350" indent="-514350">
              <a:lnSpc>
                <a:spcPct val="90000"/>
              </a:lnSpc>
              <a:spcAft>
                <a:spcPts val="600"/>
              </a:spcAft>
              <a:buAutoNum type="alphaUcPeriod"/>
            </a:pPr>
            <a:endParaRPr lang="en-GB" sz="2800">
              <a:cs typeface="Calibri"/>
            </a:endParaRPr>
          </a:p>
        </p:txBody>
      </p:sp>
      <p:pic>
        <p:nvPicPr>
          <p:cNvPr id="4" name="Picture 5" descr="Diagram&#10;&#10;Description automatically generated">
            <a:extLst>
              <a:ext uri="{FF2B5EF4-FFF2-40B4-BE49-F238E27FC236}">
                <a16:creationId xmlns:a16="http://schemas.microsoft.com/office/drawing/2014/main" xmlns="" id="{2DC00891-3ADF-4D42-979E-4B5EA8018398}"/>
              </a:ext>
            </a:extLst>
          </p:cNvPr>
          <p:cNvPicPr>
            <a:picLocks noChangeAspect="1"/>
          </p:cNvPicPr>
          <p:nvPr/>
        </p:nvPicPr>
        <p:blipFill>
          <a:blip r:embed="rId2"/>
          <a:stretch>
            <a:fillRect/>
          </a:stretch>
        </p:blipFill>
        <p:spPr>
          <a:xfrm>
            <a:off x="1487201" y="4448146"/>
            <a:ext cx="5724849" cy="3915594"/>
          </a:xfrm>
          <a:prstGeom prst="rect">
            <a:avLst/>
          </a:prstGeom>
        </p:spPr>
      </p:pic>
    </p:spTree>
    <p:extLst>
      <p:ext uri="{BB962C8B-B14F-4D97-AF65-F5344CB8AC3E}">
        <p14:creationId xmlns:p14="http://schemas.microsoft.com/office/powerpoint/2010/main" xmlns="" val="771656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5F9CFCE6-877F-4858-B8BD-2C52CA8AFBC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8000" cy="10287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8213F8A0-12AE-4514-8372-0DD766EC28E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385299" y="720090"/>
            <a:ext cx="8187183" cy="88468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ext, letter&#10;&#10;Description automatically generated">
            <a:extLst>
              <a:ext uri="{FF2B5EF4-FFF2-40B4-BE49-F238E27FC236}">
                <a16:creationId xmlns:a16="http://schemas.microsoft.com/office/drawing/2014/main" xmlns="" id="{6CAE9C90-EAE6-4516-8DC0-085E7E250402}"/>
              </a:ext>
            </a:extLst>
          </p:cNvPr>
          <p:cNvPicPr>
            <a:picLocks noChangeAspect="1"/>
          </p:cNvPicPr>
          <p:nvPr/>
        </p:nvPicPr>
        <p:blipFill>
          <a:blip r:embed="rId2"/>
          <a:stretch>
            <a:fillRect/>
          </a:stretch>
        </p:blipFill>
        <p:spPr>
          <a:xfrm>
            <a:off x="10173044" y="792968"/>
            <a:ext cx="6721294" cy="8607118"/>
          </a:xfrm>
          <a:prstGeom prst="rect">
            <a:avLst/>
          </a:prstGeom>
        </p:spPr>
      </p:pic>
      <p:sp>
        <p:nvSpPr>
          <p:cNvPr id="13" name="Rectangle 12">
            <a:extLst>
              <a:ext uri="{FF2B5EF4-FFF2-40B4-BE49-F238E27FC236}">
                <a16:creationId xmlns:a16="http://schemas.microsoft.com/office/drawing/2014/main" xmlns="" id="{9EFF17D4-9A8C-4CE5-B096-D8CCD44004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15518" y="720090"/>
            <a:ext cx="8187181" cy="88468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Text, letter&#10;&#10;Description automatically generated">
            <a:extLst>
              <a:ext uri="{FF2B5EF4-FFF2-40B4-BE49-F238E27FC236}">
                <a16:creationId xmlns:a16="http://schemas.microsoft.com/office/drawing/2014/main" xmlns="" id="{171AAF64-F54D-4C08-97D2-9F96A899FD3F}"/>
              </a:ext>
            </a:extLst>
          </p:cNvPr>
          <p:cNvPicPr>
            <a:picLocks noChangeAspect="1"/>
          </p:cNvPicPr>
          <p:nvPr/>
        </p:nvPicPr>
        <p:blipFill>
          <a:blip r:embed="rId3"/>
          <a:stretch>
            <a:fillRect/>
          </a:stretch>
        </p:blipFill>
        <p:spPr>
          <a:xfrm>
            <a:off x="1278822" y="792968"/>
            <a:ext cx="6857024" cy="8607118"/>
          </a:xfrm>
          <a:prstGeom prst="rect">
            <a:avLst/>
          </a:prstGeom>
        </p:spPr>
      </p:pic>
    </p:spTree>
    <p:extLst>
      <p:ext uri="{BB962C8B-B14F-4D97-AF65-F5344CB8AC3E}">
        <p14:creationId xmlns:p14="http://schemas.microsoft.com/office/powerpoint/2010/main" xmlns="" val="15857990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xmlns="" id="{F3060C83-F051-4F0E-ABAD-AA0DFC48B2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xmlns="" id="{83C98ABE-055B-441F-B07E-44F97F083C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564234" y="-380505"/>
            <a:ext cx="2741457" cy="2065483"/>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xmlns="" id="{29FDB030-9B49-4CED-8CCD-4D99382388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1337461" y="633219"/>
            <a:ext cx="968052" cy="968052"/>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xmlns="" id="{3783CA14-24A1-485C-8B30-D6A5D87987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15065223" y="982710"/>
            <a:ext cx="1031208" cy="103120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xmlns="" id="{9A97C86A-04D6-40F7-AE84-31AB43E6A8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14034964" y="0"/>
            <a:ext cx="4253036" cy="2221255"/>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Isosceles Triangle 38">
            <a:extLst>
              <a:ext uri="{FF2B5EF4-FFF2-40B4-BE49-F238E27FC236}">
                <a16:creationId xmlns:a16="http://schemas.microsoft.com/office/drawing/2014/main" xmlns="" id="{FF9F2414-84E8-453E-B1F3-389FDE8192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11964516" y="9173251"/>
            <a:ext cx="2241769" cy="111374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piece of paper with writing on it&#10;&#10;Description automatically generated">
            <a:extLst>
              <a:ext uri="{FF2B5EF4-FFF2-40B4-BE49-F238E27FC236}">
                <a16:creationId xmlns:a16="http://schemas.microsoft.com/office/drawing/2014/main" xmlns="" id="{E42D313F-8BB5-44A1-9DB3-8220D7711A20}"/>
              </a:ext>
            </a:extLst>
          </p:cNvPr>
          <p:cNvPicPr>
            <a:picLocks noChangeAspect="1"/>
          </p:cNvPicPr>
          <p:nvPr/>
        </p:nvPicPr>
        <p:blipFill>
          <a:blip r:embed="rId2"/>
          <a:stretch>
            <a:fillRect/>
          </a:stretch>
        </p:blipFill>
        <p:spPr>
          <a:xfrm>
            <a:off x="5665565" y="965200"/>
            <a:ext cx="6956868" cy="8356598"/>
          </a:xfrm>
          <a:prstGeom prst="rect">
            <a:avLst/>
          </a:prstGeom>
          <a:ln>
            <a:noFill/>
          </a:ln>
        </p:spPr>
      </p:pic>
      <p:sp>
        <p:nvSpPr>
          <p:cNvPr id="41" name="Isosceles Triangle 40">
            <a:extLst>
              <a:ext uri="{FF2B5EF4-FFF2-40B4-BE49-F238E27FC236}">
                <a16:creationId xmlns:a16="http://schemas.microsoft.com/office/drawing/2014/main" xmlns="" id="{3ECA69A1-7536-43AC-85EF-C7106179F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11406120" y="9679714"/>
            <a:ext cx="1222354" cy="607286"/>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28784906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xmlns="" id="{0B761509-3B9A-49A6-A84B-C3D86811697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 y="0"/>
            <a:ext cx="18287995"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xmlns="" id="{91DE43FD-EB47-414A-B0AB-169B0FFFA52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3909383" cy="10287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oup 10">
            <a:extLst>
              <a:ext uri="{FF2B5EF4-FFF2-40B4-BE49-F238E27FC236}">
                <a16:creationId xmlns:a16="http://schemas.microsoft.com/office/drawing/2014/main" xmlns="" id="{58495BCC-CE77-4CC2-952E-846F41119FD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3740841" y="1612782"/>
            <a:ext cx="2343401" cy="1759459"/>
            <a:chOff x="9160561" y="1075188"/>
            <a:chExt cx="1562267" cy="1172973"/>
          </a:xfrm>
        </p:grpSpPr>
        <p:sp>
          <p:nvSpPr>
            <p:cNvPr id="12" name="Freeform 5">
              <a:extLst>
                <a:ext uri="{FF2B5EF4-FFF2-40B4-BE49-F238E27FC236}">
                  <a16:creationId xmlns:a16="http://schemas.microsoft.com/office/drawing/2014/main" xmlns="" id="{1B42538B-E30F-4967-A6C1-8EBA775F4D6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3" name="Freeform 5">
              <a:extLst>
                <a:ext uri="{FF2B5EF4-FFF2-40B4-BE49-F238E27FC236}">
                  <a16:creationId xmlns:a16="http://schemas.microsoft.com/office/drawing/2014/main" xmlns="" id="{9A6BD9AC-4DE7-4B20-8547-4E3B375C21F7}"/>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TextBox 2">
            <a:extLst>
              <a:ext uri="{FF2B5EF4-FFF2-40B4-BE49-F238E27FC236}">
                <a16:creationId xmlns:a16="http://schemas.microsoft.com/office/drawing/2014/main" xmlns="" id="{1B292F00-773C-4AB6-B9BB-66F34D4EE6A9}"/>
              </a:ext>
            </a:extLst>
          </p:cNvPr>
          <p:cNvSpPr txBox="1"/>
          <p:nvPr/>
        </p:nvSpPr>
        <p:spPr>
          <a:xfrm>
            <a:off x="1853293" y="1513114"/>
            <a:ext cx="5723164" cy="9387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5500" b="1">
                <a:cs typeface="Calibri"/>
              </a:rPr>
              <a:t>Concepts</a:t>
            </a:r>
          </a:p>
        </p:txBody>
      </p:sp>
      <p:sp>
        <p:nvSpPr>
          <p:cNvPr id="2" name="TextBox 1">
            <a:extLst>
              <a:ext uri="{FF2B5EF4-FFF2-40B4-BE49-F238E27FC236}">
                <a16:creationId xmlns:a16="http://schemas.microsoft.com/office/drawing/2014/main" xmlns="" id="{A60F7930-65C1-4F25-B0E2-8922A3DA3BC1}"/>
              </a:ext>
            </a:extLst>
          </p:cNvPr>
          <p:cNvSpPr txBox="1"/>
          <p:nvPr/>
        </p:nvSpPr>
        <p:spPr>
          <a:xfrm>
            <a:off x="2520387" y="3771900"/>
            <a:ext cx="4788568"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Calibri"/>
              </a:rPr>
              <a:t>VECTOR REPRESENTATION</a:t>
            </a:r>
          </a:p>
          <a:p>
            <a:endParaRPr lang="en-US" sz="2800">
              <a:cs typeface="Calibri"/>
            </a:endParaRPr>
          </a:p>
          <a:p>
            <a:r>
              <a:rPr lang="en-US" sz="2800">
                <a:cs typeface="Calibri"/>
              </a:rPr>
              <a:t>EQUILIBRIUM CONDITIONS</a:t>
            </a:r>
          </a:p>
          <a:p>
            <a:endParaRPr lang="en-US" sz="2800">
              <a:cs typeface="Calibri"/>
            </a:endParaRPr>
          </a:p>
          <a:p>
            <a:r>
              <a:rPr lang="en-US" sz="2800">
                <a:cs typeface="Calibri"/>
              </a:rPr>
              <a:t>MOMENT</a:t>
            </a:r>
          </a:p>
          <a:p>
            <a:endParaRPr lang="en-US" sz="2800">
              <a:cs typeface="Calibri"/>
            </a:endParaRPr>
          </a:p>
          <a:p>
            <a:r>
              <a:rPr lang="en-US" sz="2800">
                <a:cs typeface="Calibri"/>
              </a:rPr>
              <a:t>FORCE</a:t>
            </a:r>
          </a:p>
        </p:txBody>
      </p:sp>
    </p:spTree>
    <p:extLst>
      <p:ext uri="{BB962C8B-B14F-4D97-AF65-F5344CB8AC3E}">
        <p14:creationId xmlns:p14="http://schemas.microsoft.com/office/powerpoint/2010/main" xmlns="" val="8796696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3">
            <a:extLst>
              <a:ext uri="{FF2B5EF4-FFF2-40B4-BE49-F238E27FC236}">
                <a16:creationId xmlns:a16="http://schemas.microsoft.com/office/drawing/2014/main" xmlns="" id="{33CD251C-A887-4D2F-925B-FC09719853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5">
            <a:extLst>
              <a:ext uri="{FF2B5EF4-FFF2-40B4-BE49-F238E27FC236}">
                <a16:creationId xmlns:a16="http://schemas.microsoft.com/office/drawing/2014/main" xmlns="" id="{B19D093C-27FB-4032-B282-42C4563F2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7041822"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27">
            <a:extLst>
              <a:ext uri="{FF2B5EF4-FFF2-40B4-BE49-F238E27FC236}">
                <a16:creationId xmlns:a16="http://schemas.microsoft.com/office/drawing/2014/main" xmlns="" id="{35EE815E-1BD3-4777-B652-6D98825BF66B}"/>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50935" y="1022442"/>
            <a:ext cx="1692574" cy="1270809"/>
            <a:chOff x="668003" y="1684057"/>
            <a:chExt cx="1128382" cy="847206"/>
          </a:xfrm>
        </p:grpSpPr>
        <p:sp>
          <p:nvSpPr>
            <p:cNvPr id="35" name="Freeform 5">
              <a:extLst>
                <a:ext uri="{FF2B5EF4-FFF2-40B4-BE49-F238E27FC236}">
                  <a16:creationId xmlns:a16="http://schemas.microsoft.com/office/drawing/2014/main" xmlns="" id="{E6692982-4A7D-4392-87CD-F0CD4B027DD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6" name="Freeform 5">
              <a:extLst>
                <a:ext uri="{FF2B5EF4-FFF2-40B4-BE49-F238E27FC236}">
                  <a16:creationId xmlns:a16="http://schemas.microsoft.com/office/drawing/2014/main" xmlns="" id="{196485F7-F277-4123-AC53-98EA4C858774}"/>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TextBox 2">
            <a:extLst>
              <a:ext uri="{FF2B5EF4-FFF2-40B4-BE49-F238E27FC236}">
                <a16:creationId xmlns:a16="http://schemas.microsoft.com/office/drawing/2014/main" xmlns="" id="{51BBA550-10D0-4E5C-A208-56E431735805}"/>
              </a:ext>
            </a:extLst>
          </p:cNvPr>
          <p:cNvSpPr txBox="1"/>
          <p:nvPr/>
        </p:nvSpPr>
        <p:spPr>
          <a:xfrm>
            <a:off x="1150935" y="1750398"/>
            <a:ext cx="5373109" cy="64195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7200" kern="1200">
                <a:solidFill>
                  <a:schemeClr val="bg1"/>
                </a:solidFill>
                <a:latin typeface="+mj-lt"/>
                <a:ea typeface="+mj-ea"/>
                <a:cs typeface="+mj-cs"/>
              </a:rPr>
              <a:t>MATLAB CODE</a:t>
            </a:r>
          </a:p>
        </p:txBody>
      </p:sp>
      <p:sp>
        <p:nvSpPr>
          <p:cNvPr id="5" name="TextBox 4">
            <a:extLst>
              <a:ext uri="{FF2B5EF4-FFF2-40B4-BE49-F238E27FC236}">
                <a16:creationId xmlns:a16="http://schemas.microsoft.com/office/drawing/2014/main" xmlns="" id="{D955ADC6-DD55-43F4-A9F0-B945D0CE1A12}"/>
              </a:ext>
            </a:extLst>
          </p:cNvPr>
          <p:cNvSpPr txBox="1"/>
          <p:nvPr/>
        </p:nvSpPr>
        <p:spPr>
          <a:xfrm>
            <a:off x="7640549" y="864601"/>
            <a:ext cx="10260859" cy="9044183"/>
          </a:xfrm>
          <a:prstGeom prst="rect">
            <a:avLst/>
          </a:prstGeom>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3200">
                <a:ea typeface="+mn-lt"/>
                <a:cs typeface="+mn-lt"/>
              </a:rPr>
              <a:t>f=input("Enter Force on the pole: ");</a:t>
            </a:r>
          </a:p>
          <a:p>
            <a:r>
              <a:rPr lang="en-GB" sz="3200">
                <a:ea typeface="+mn-lt"/>
                <a:cs typeface="+mn-lt"/>
              </a:rPr>
              <a:t>d=input("Enter force distance from point A: ");</a:t>
            </a:r>
          </a:p>
          <a:p>
            <a:r>
              <a:rPr lang="en-GB" sz="3200">
                <a:ea typeface="+mn-lt"/>
                <a:cs typeface="+mn-lt"/>
              </a:rPr>
              <a:t>a=input("Enter angle (0-180) below x-axis: ");</a:t>
            </a:r>
          </a:p>
          <a:p>
            <a:r>
              <a:rPr lang="en-GB" sz="3200">
                <a:ea typeface="+mn-lt"/>
                <a:cs typeface="+mn-lt"/>
              </a:rPr>
              <a:t>m=((3^2)+(2^2)+(6^2))^(1/2);</a:t>
            </a:r>
          </a:p>
          <a:p>
            <a:r>
              <a:rPr lang="en-GB" sz="3200" err="1">
                <a:ea typeface="+mn-lt"/>
                <a:cs typeface="+mn-lt"/>
              </a:rPr>
              <a:t>Tz</a:t>
            </a:r>
            <a:r>
              <a:rPr lang="en-GB" sz="3200">
                <a:ea typeface="+mn-lt"/>
                <a:cs typeface="+mn-lt"/>
              </a:rPr>
              <a:t>=(f*</a:t>
            </a:r>
            <a:r>
              <a:rPr lang="en-GB" sz="3200" err="1">
                <a:ea typeface="+mn-lt"/>
                <a:cs typeface="+mn-lt"/>
              </a:rPr>
              <a:t>sind</a:t>
            </a:r>
            <a:r>
              <a:rPr lang="en-GB" sz="3200">
                <a:ea typeface="+mn-lt"/>
                <a:cs typeface="+mn-lt"/>
              </a:rPr>
              <a:t>(a)*d)/12;</a:t>
            </a:r>
          </a:p>
          <a:p>
            <a:r>
              <a:rPr lang="en-GB" sz="3200">
                <a:ea typeface="+mn-lt"/>
                <a:cs typeface="+mn-lt"/>
              </a:rPr>
              <a:t>#T=Tz m/3</a:t>
            </a:r>
          </a:p>
          <a:p>
            <a:r>
              <a:rPr lang="en-GB" sz="3200">
                <a:ea typeface="+mn-lt"/>
                <a:cs typeface="+mn-lt"/>
              </a:rPr>
              <a:t>T=</a:t>
            </a:r>
            <a:r>
              <a:rPr lang="en-GB" sz="3200" err="1">
                <a:ea typeface="+mn-lt"/>
                <a:cs typeface="+mn-lt"/>
              </a:rPr>
              <a:t>Tz</a:t>
            </a:r>
            <a:r>
              <a:rPr lang="en-GB" sz="3200">
                <a:ea typeface="+mn-lt"/>
                <a:cs typeface="+mn-lt"/>
              </a:rPr>
              <a:t>*(m/3);</a:t>
            </a:r>
          </a:p>
          <a:p>
            <a:r>
              <a:rPr lang="en-GB" sz="3200">
                <a:ea typeface="+mn-lt"/>
                <a:cs typeface="+mn-lt"/>
              </a:rPr>
              <a:t>if (T&gt;500)</a:t>
            </a:r>
          </a:p>
          <a:p>
            <a:r>
              <a:rPr lang="en-GB" sz="3200">
                <a:ea typeface="+mn-lt"/>
                <a:cs typeface="+mn-lt"/>
              </a:rPr>
              <a:t>  </a:t>
            </a:r>
            <a:r>
              <a:rPr lang="en-GB" sz="3200" err="1">
                <a:ea typeface="+mn-lt"/>
                <a:cs typeface="+mn-lt"/>
              </a:rPr>
              <a:t>disp</a:t>
            </a:r>
            <a:r>
              <a:rPr lang="en-GB" sz="3200">
                <a:ea typeface="+mn-lt"/>
                <a:cs typeface="+mn-lt"/>
              </a:rPr>
              <a:t>("Tention on the cables is out of sustainable range: "),</a:t>
            </a:r>
            <a:r>
              <a:rPr lang="en-GB" sz="3200" err="1">
                <a:ea typeface="+mn-lt"/>
                <a:cs typeface="+mn-lt"/>
              </a:rPr>
              <a:t>disp</a:t>
            </a:r>
            <a:r>
              <a:rPr lang="en-GB" sz="3200">
                <a:ea typeface="+mn-lt"/>
                <a:cs typeface="+mn-lt"/>
              </a:rPr>
              <a:t>(T);</a:t>
            </a:r>
          </a:p>
          <a:p>
            <a:r>
              <a:rPr lang="en-GB" sz="3200">
                <a:ea typeface="+mn-lt"/>
                <a:cs typeface="+mn-lt"/>
              </a:rPr>
              <a:t>else</a:t>
            </a:r>
          </a:p>
          <a:p>
            <a:r>
              <a:rPr lang="en-GB" sz="3200">
                <a:ea typeface="+mn-lt"/>
                <a:cs typeface="+mn-lt"/>
              </a:rPr>
              <a:t>  </a:t>
            </a:r>
            <a:r>
              <a:rPr lang="en-GB" sz="3200" err="1">
                <a:ea typeface="+mn-lt"/>
                <a:cs typeface="+mn-lt"/>
              </a:rPr>
              <a:t>disp</a:t>
            </a:r>
            <a:r>
              <a:rPr lang="en-GB" sz="3200">
                <a:ea typeface="+mn-lt"/>
                <a:cs typeface="+mn-lt"/>
              </a:rPr>
              <a:t>("Tention on both the rope: "),</a:t>
            </a:r>
            <a:r>
              <a:rPr lang="en-GB" sz="3200" err="1">
                <a:ea typeface="+mn-lt"/>
                <a:cs typeface="+mn-lt"/>
              </a:rPr>
              <a:t>disp</a:t>
            </a:r>
            <a:r>
              <a:rPr lang="en-GB" sz="3200">
                <a:ea typeface="+mn-lt"/>
                <a:cs typeface="+mn-lt"/>
              </a:rPr>
              <a:t>(T);</a:t>
            </a:r>
          </a:p>
          <a:p>
            <a:r>
              <a:rPr lang="en-GB" sz="3200">
                <a:ea typeface="+mn-lt"/>
                <a:cs typeface="+mn-lt"/>
              </a:rPr>
              <a:t>Endif</a:t>
            </a:r>
          </a:p>
          <a:p>
            <a:pPr algn="just">
              <a:lnSpc>
                <a:spcPct val="90000"/>
              </a:lnSpc>
              <a:spcAft>
                <a:spcPts val="600"/>
              </a:spcAft>
            </a:pPr>
            <a:endParaRPr lang="en-US" sz="3200">
              <a:cs typeface="Calibri"/>
            </a:endParaRPr>
          </a:p>
        </p:txBody>
      </p:sp>
    </p:spTree>
    <p:extLst>
      <p:ext uri="{BB962C8B-B14F-4D97-AF65-F5344CB8AC3E}">
        <p14:creationId xmlns:p14="http://schemas.microsoft.com/office/powerpoint/2010/main" xmlns="" val="41320349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55">
            <a:extLst>
              <a:ext uri="{FF2B5EF4-FFF2-40B4-BE49-F238E27FC236}">
                <a16:creationId xmlns:a16="http://schemas.microsoft.com/office/drawing/2014/main" xmlns="" id="{12609869-9E80-471B-A487-A53288E0E79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xmlns="" id="{05C38C53-95A8-4F61-A2FE-3445099623E0}"/>
              </a:ext>
            </a:extLst>
          </p:cNvPr>
          <p:cNvSpPr txBox="1"/>
          <p:nvPr/>
        </p:nvSpPr>
        <p:spPr>
          <a:xfrm>
            <a:off x="3865335" y="580797"/>
            <a:ext cx="7985573" cy="2464455"/>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6000" u="sng">
                <a:latin typeface="+mj-lt"/>
                <a:ea typeface="+mj-ea"/>
                <a:cs typeface="+mj-cs"/>
              </a:rPr>
              <a:t>OUTPUT</a:t>
            </a:r>
            <a:endParaRPr lang="en-US" sz="6000" kern="1200">
              <a:solidFill>
                <a:schemeClr val="tx1"/>
              </a:solidFill>
              <a:latin typeface="+mj-lt"/>
              <a:ea typeface="+mj-ea"/>
              <a:cs typeface="+mj-cs"/>
            </a:endParaRPr>
          </a:p>
        </p:txBody>
      </p:sp>
      <p:sp>
        <p:nvSpPr>
          <p:cNvPr id="3" name="TextBox 2">
            <a:extLst>
              <a:ext uri="{FF2B5EF4-FFF2-40B4-BE49-F238E27FC236}">
                <a16:creationId xmlns:a16="http://schemas.microsoft.com/office/drawing/2014/main" xmlns="" id="{07DD7A11-F690-4C4D-B580-1FF2BC94BBEC}"/>
              </a:ext>
            </a:extLst>
          </p:cNvPr>
          <p:cNvSpPr txBox="1"/>
          <p:nvPr/>
        </p:nvSpPr>
        <p:spPr>
          <a:xfrm>
            <a:off x="1701726" y="4297773"/>
            <a:ext cx="7972784" cy="530262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r>
              <a:rPr lang="en-GB" sz="3600">
                <a:ea typeface="+mn-lt"/>
                <a:cs typeface="+mn-lt"/>
              </a:rPr>
              <a:t>Enter Force on the pole: 250</a:t>
            </a:r>
          </a:p>
          <a:p>
            <a:r>
              <a:rPr lang="en-GB" sz="3600">
                <a:ea typeface="+mn-lt"/>
                <a:cs typeface="+mn-lt"/>
              </a:rPr>
              <a:t>Enter force distance from point A: 2</a:t>
            </a:r>
            <a:endParaRPr lang="en-US" sz="3600">
              <a:ea typeface="+mn-lt"/>
              <a:cs typeface="+mn-lt"/>
            </a:endParaRPr>
          </a:p>
          <a:p>
            <a:r>
              <a:rPr lang="en-GB" sz="3600">
                <a:ea typeface="+mn-lt"/>
                <a:cs typeface="+mn-lt"/>
              </a:rPr>
              <a:t>Enter angle (0-180) below x-axis: 90</a:t>
            </a:r>
            <a:endParaRPr lang="en-US" sz="3600">
              <a:ea typeface="+mn-lt"/>
              <a:cs typeface="+mn-lt"/>
            </a:endParaRPr>
          </a:p>
          <a:p>
            <a:r>
              <a:rPr lang="en-GB" sz="3600">
                <a:ea typeface="+mn-lt"/>
                <a:cs typeface="+mn-lt"/>
              </a:rPr>
              <a:t>Tention on both the rope:</a:t>
            </a:r>
            <a:endParaRPr lang="en-US" sz="3600">
              <a:ea typeface="+mn-lt"/>
              <a:cs typeface="+mn-lt"/>
            </a:endParaRPr>
          </a:p>
          <a:p>
            <a:r>
              <a:rPr lang="en-GB" sz="3600">
                <a:ea typeface="+mn-lt"/>
                <a:cs typeface="+mn-lt"/>
              </a:rPr>
              <a:t>97.222</a:t>
            </a:r>
            <a:endParaRPr lang="en-US" sz="3600">
              <a:ea typeface="+mn-lt"/>
              <a:cs typeface="+mn-lt"/>
            </a:endParaRPr>
          </a:p>
          <a:p>
            <a:pPr>
              <a:lnSpc>
                <a:spcPct val="90000"/>
              </a:lnSpc>
              <a:spcAft>
                <a:spcPts val="600"/>
              </a:spcAft>
            </a:pPr>
            <a:endParaRPr lang="en-US" sz="3600">
              <a:cs typeface="Calibri"/>
            </a:endParaRPr>
          </a:p>
        </p:txBody>
      </p:sp>
      <p:sp>
        <p:nvSpPr>
          <p:cNvPr id="69" name="Rectangle 57">
            <a:extLst>
              <a:ext uri="{FF2B5EF4-FFF2-40B4-BE49-F238E27FC236}">
                <a16:creationId xmlns:a16="http://schemas.microsoft.com/office/drawing/2014/main" xmlns="" id="{7004738A-9D34-43E8-97D2-CA0EED4F8B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12184999" y="-7"/>
            <a:ext cx="6138782" cy="10286999"/>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xmlns="" id="{B8B8D07F-F13E-443E-BA68-2D26672D76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12184999" y="-3"/>
            <a:ext cx="6138782" cy="9600553"/>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1">
            <a:extLst>
              <a:ext uri="{FF2B5EF4-FFF2-40B4-BE49-F238E27FC236}">
                <a16:creationId xmlns:a16="http://schemas.microsoft.com/office/drawing/2014/main" xmlns="" id="{2813A4FA-24A5-41ED-A534-3807D1B2F3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12184999" y="-33"/>
            <a:ext cx="6103001" cy="9600583"/>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63">
            <a:extLst>
              <a:ext uri="{FF2B5EF4-FFF2-40B4-BE49-F238E27FC236}">
                <a16:creationId xmlns:a16="http://schemas.microsoft.com/office/drawing/2014/main" xmlns="" id="{C3944F27-CA70-4E84-A51A-E6BF895589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12184999" y="-15"/>
            <a:ext cx="5417201" cy="10286995"/>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9" descr="Icon&#10;&#10;Description automatically generated">
            <a:extLst>
              <a:ext uri="{FF2B5EF4-FFF2-40B4-BE49-F238E27FC236}">
                <a16:creationId xmlns:a16="http://schemas.microsoft.com/office/drawing/2014/main" xmlns="" id="{62517DDE-B88B-498C-A1B6-18BE0DB85276}"/>
              </a:ext>
            </a:extLst>
          </p:cNvPr>
          <p:cNvPicPr>
            <a:picLocks noChangeAspect="1"/>
          </p:cNvPicPr>
          <p:nvPr/>
        </p:nvPicPr>
        <p:blipFill>
          <a:blip r:embed="rId2"/>
          <a:stretch>
            <a:fillRect/>
          </a:stretch>
        </p:blipFill>
        <p:spPr>
          <a:xfrm>
            <a:off x="10324390" y="3045362"/>
            <a:ext cx="6545355" cy="5249955"/>
          </a:xfrm>
          <a:prstGeom prst="rect">
            <a:avLst/>
          </a:prstGeom>
        </p:spPr>
      </p:pic>
    </p:spTree>
    <p:extLst>
      <p:ext uri="{BB962C8B-B14F-4D97-AF65-F5344CB8AC3E}">
        <p14:creationId xmlns:p14="http://schemas.microsoft.com/office/powerpoint/2010/main" xmlns="" val="2772311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3">
            <a:extLst>
              <a:ext uri="{FF2B5EF4-FFF2-40B4-BE49-F238E27FC236}">
                <a16:creationId xmlns:a16="http://schemas.microsoft.com/office/drawing/2014/main" xmlns="" id="{33CD251C-A887-4D2F-925B-FC09719853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5">
            <a:extLst>
              <a:ext uri="{FF2B5EF4-FFF2-40B4-BE49-F238E27FC236}">
                <a16:creationId xmlns:a16="http://schemas.microsoft.com/office/drawing/2014/main" xmlns="" id="{B19D093C-27FB-4032-B282-42C4563F2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7041822"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27">
            <a:extLst>
              <a:ext uri="{FF2B5EF4-FFF2-40B4-BE49-F238E27FC236}">
                <a16:creationId xmlns:a16="http://schemas.microsoft.com/office/drawing/2014/main" xmlns="" id="{35EE815E-1BD3-4777-B652-6D98825BF66B}"/>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50935" y="1022442"/>
            <a:ext cx="1692574" cy="1270809"/>
            <a:chOff x="668003" y="1684057"/>
            <a:chExt cx="1128382" cy="847206"/>
          </a:xfrm>
        </p:grpSpPr>
        <p:sp>
          <p:nvSpPr>
            <p:cNvPr id="35" name="Freeform 5">
              <a:extLst>
                <a:ext uri="{FF2B5EF4-FFF2-40B4-BE49-F238E27FC236}">
                  <a16:creationId xmlns:a16="http://schemas.microsoft.com/office/drawing/2014/main" xmlns="" id="{E6692982-4A7D-4392-87CD-F0CD4B027DD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6" name="Freeform 5">
              <a:extLst>
                <a:ext uri="{FF2B5EF4-FFF2-40B4-BE49-F238E27FC236}">
                  <a16:creationId xmlns:a16="http://schemas.microsoft.com/office/drawing/2014/main" xmlns="" id="{196485F7-F277-4123-AC53-98EA4C858774}"/>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TextBox 2">
            <a:extLst>
              <a:ext uri="{FF2B5EF4-FFF2-40B4-BE49-F238E27FC236}">
                <a16:creationId xmlns:a16="http://schemas.microsoft.com/office/drawing/2014/main" xmlns="" id="{51BBA550-10D0-4E5C-A208-56E431735805}"/>
              </a:ext>
            </a:extLst>
          </p:cNvPr>
          <p:cNvSpPr txBox="1"/>
          <p:nvPr/>
        </p:nvSpPr>
        <p:spPr>
          <a:xfrm>
            <a:off x="649894" y="4325540"/>
            <a:ext cx="5750977" cy="26857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7200" kern="1200">
                <a:solidFill>
                  <a:schemeClr val="bg1"/>
                </a:solidFill>
                <a:latin typeface="+mj-lt"/>
                <a:ea typeface="+mj-ea"/>
                <a:cs typeface="+mj-cs"/>
              </a:rPr>
              <a:t>MATLAB CODE</a:t>
            </a:r>
            <a:r>
              <a:rPr lang="en-US" sz="7200">
                <a:solidFill>
                  <a:schemeClr val="bg1"/>
                </a:solidFill>
                <a:latin typeface="+mj-lt"/>
                <a:ea typeface="+mj-ea"/>
                <a:cs typeface="+mj-cs"/>
              </a:rPr>
              <a:t> </a:t>
            </a:r>
            <a:endParaRPr lang="en-US" sz="7200" kern="1200">
              <a:solidFill>
                <a:schemeClr val="bg1"/>
              </a:solidFill>
              <a:latin typeface="+mj-lt"/>
              <a:ea typeface="+mj-ea"/>
              <a:cs typeface="Calibri"/>
            </a:endParaRPr>
          </a:p>
        </p:txBody>
      </p:sp>
      <p:sp>
        <p:nvSpPr>
          <p:cNvPr id="2" name="TextBox 1">
            <a:extLst>
              <a:ext uri="{FF2B5EF4-FFF2-40B4-BE49-F238E27FC236}">
                <a16:creationId xmlns:a16="http://schemas.microsoft.com/office/drawing/2014/main" xmlns="" id="{AF2DAAE1-B717-4920-A724-48955250197C}"/>
              </a:ext>
            </a:extLst>
          </p:cNvPr>
          <p:cNvSpPr txBox="1"/>
          <p:nvPr/>
        </p:nvSpPr>
        <p:spPr>
          <a:xfrm>
            <a:off x="9306046" y="406126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4" name="TextBox 3">
            <a:extLst>
              <a:ext uri="{FF2B5EF4-FFF2-40B4-BE49-F238E27FC236}">
                <a16:creationId xmlns:a16="http://schemas.microsoft.com/office/drawing/2014/main" xmlns="" id="{1FE83592-1076-4078-B60C-89E525C0F9D2}"/>
              </a:ext>
            </a:extLst>
          </p:cNvPr>
          <p:cNvSpPr txBox="1"/>
          <p:nvPr/>
        </p:nvSpPr>
        <p:spPr>
          <a:xfrm>
            <a:off x="7292566" y="160757"/>
            <a:ext cx="10512705" cy="104336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a:ea typeface="+mn-lt"/>
                <a:cs typeface="+mn-lt"/>
              </a:rPr>
              <a:t>theta = 0:1:360;</a:t>
            </a:r>
          </a:p>
          <a:p>
            <a:r>
              <a:rPr lang="en-GB" sz="2800">
                <a:ea typeface="+mn-lt"/>
                <a:cs typeface="+mn-lt"/>
              </a:rPr>
              <a:t>F = 50;</a:t>
            </a:r>
          </a:p>
          <a:p>
            <a:r>
              <a:rPr lang="en-GB" sz="2800">
                <a:ea typeface="+mn-lt"/>
                <a:cs typeface="+mn-lt"/>
              </a:rPr>
              <a:t>x = F*</a:t>
            </a:r>
            <a:r>
              <a:rPr lang="en-GB" sz="2800" err="1">
                <a:ea typeface="+mn-lt"/>
                <a:cs typeface="+mn-lt"/>
              </a:rPr>
              <a:t>cosd</a:t>
            </a:r>
            <a:r>
              <a:rPr lang="en-GB" sz="2800">
                <a:ea typeface="+mn-lt"/>
                <a:cs typeface="+mn-lt"/>
              </a:rPr>
              <a:t>(theta);</a:t>
            </a:r>
          </a:p>
          <a:p>
            <a:r>
              <a:rPr lang="en-GB" sz="2800">
                <a:ea typeface="+mn-lt"/>
                <a:cs typeface="+mn-lt"/>
              </a:rPr>
              <a:t>y = F*</a:t>
            </a:r>
            <a:r>
              <a:rPr lang="en-GB" sz="2800" err="1">
                <a:ea typeface="+mn-lt"/>
                <a:cs typeface="+mn-lt"/>
              </a:rPr>
              <a:t>sind</a:t>
            </a:r>
            <a:r>
              <a:rPr lang="en-GB" sz="2800">
                <a:ea typeface="+mn-lt"/>
                <a:cs typeface="+mn-lt"/>
              </a:rPr>
              <a:t>(theta);</a:t>
            </a:r>
          </a:p>
          <a:p>
            <a:r>
              <a:rPr lang="en-GB" sz="2800">
                <a:ea typeface="+mn-lt"/>
                <a:cs typeface="+mn-lt"/>
              </a:rPr>
              <a:t>RAH = -x;</a:t>
            </a:r>
          </a:p>
          <a:p>
            <a:r>
              <a:rPr lang="en-GB" sz="2800">
                <a:ea typeface="+mn-lt"/>
                <a:cs typeface="+mn-lt"/>
              </a:rPr>
              <a:t>RAV = (-5*x-7*y+90)/11;</a:t>
            </a:r>
          </a:p>
          <a:p>
            <a:r>
              <a:rPr lang="en-GB" sz="2800">
                <a:ea typeface="+mn-lt"/>
                <a:cs typeface="+mn-lt"/>
              </a:rPr>
              <a:t>RF = (5*x-4*y+240)/11;</a:t>
            </a:r>
          </a:p>
          <a:p>
            <a:r>
              <a:rPr lang="en-GB" sz="2800">
                <a:ea typeface="+mn-lt"/>
                <a:cs typeface="+mn-lt"/>
              </a:rPr>
              <a:t>AB = -(RAV*sqrt(41)/5);</a:t>
            </a:r>
          </a:p>
          <a:p>
            <a:r>
              <a:rPr lang="en-GB" sz="2800">
                <a:ea typeface="+mn-lt"/>
                <a:cs typeface="+mn-lt"/>
              </a:rPr>
              <a:t>AC = -RAH-(4*AB/sqrt(41));</a:t>
            </a:r>
          </a:p>
          <a:p>
            <a:r>
              <a:rPr lang="en-GB" sz="2800">
                <a:ea typeface="+mn-lt"/>
                <a:cs typeface="+mn-lt"/>
              </a:rPr>
              <a:t>BD = ((4*AB/sqrt(41))-x)*sqrt(17)/4;</a:t>
            </a:r>
          </a:p>
          <a:p>
            <a:r>
              <a:rPr lang="en-GB" sz="2800">
                <a:ea typeface="+mn-lt"/>
                <a:cs typeface="+mn-lt"/>
              </a:rPr>
              <a:t>BC = y-BD*sqrt(17)-(5*AB)/sqrt(41);</a:t>
            </a:r>
          </a:p>
          <a:p>
            <a:r>
              <a:rPr lang="en-GB" sz="2800">
                <a:ea typeface="+mn-lt"/>
                <a:cs typeface="+mn-lt"/>
              </a:rPr>
              <a:t>CD = -sqrt(2)*BC;</a:t>
            </a:r>
          </a:p>
          <a:p>
            <a:r>
              <a:rPr lang="en-GB" sz="2800">
                <a:ea typeface="+mn-lt"/>
                <a:cs typeface="+mn-lt"/>
              </a:rPr>
              <a:t>CE = AC-(CD/sqrt(2));</a:t>
            </a:r>
          </a:p>
          <a:p>
            <a:r>
              <a:rPr lang="en-GB" sz="2800">
                <a:ea typeface="+mn-lt"/>
                <a:cs typeface="+mn-lt"/>
              </a:rPr>
              <a:t>DE = 0;</a:t>
            </a:r>
          </a:p>
          <a:p>
            <a:r>
              <a:rPr lang="en-GB" sz="2800">
                <a:ea typeface="+mn-lt"/>
                <a:cs typeface="+mn-lt"/>
              </a:rPr>
              <a:t>EF =CE;</a:t>
            </a:r>
          </a:p>
          <a:p>
            <a:r>
              <a:rPr lang="en-GB" sz="2800">
                <a:ea typeface="+mn-lt"/>
                <a:cs typeface="+mn-lt"/>
              </a:rPr>
              <a:t>DF = (CD/sqrt(2) + BD*4/sqrt(17))*5/3;</a:t>
            </a:r>
          </a:p>
          <a:p>
            <a:r>
              <a:rPr lang="en-GB" sz="2800">
                <a:ea typeface="+mn-lt"/>
                <a:cs typeface="+mn-lt"/>
              </a:rPr>
              <a:t>plot(theta,AB,'r',theta,AC,'b',theta,BD,'c',theta,BC,'y',theta,CD,'k', </a:t>
            </a:r>
            <a:r>
              <a:rPr lang="en-GB" sz="2800" err="1">
                <a:ea typeface="+mn-lt"/>
                <a:cs typeface="+mn-lt"/>
              </a:rPr>
              <a:t>theta,CE,'m',theta,DF,'g',theta</a:t>
            </a:r>
            <a:r>
              <a:rPr lang="en-GB" sz="2800">
                <a:ea typeface="+mn-lt"/>
                <a:cs typeface="+mn-lt"/>
              </a:rPr>
              <a:t>, DE ,'r')</a:t>
            </a:r>
          </a:p>
          <a:p>
            <a:r>
              <a:rPr lang="en-GB" sz="2800">
                <a:ea typeface="+mn-lt"/>
                <a:cs typeface="+mn-lt"/>
              </a:rPr>
              <a:t>legend('AB','AC','BD','BC','CD','CE,EF','DF','DE')</a:t>
            </a:r>
          </a:p>
          <a:p>
            <a:r>
              <a:rPr lang="en-GB" sz="2800">
                <a:ea typeface="+mn-lt"/>
                <a:cs typeface="+mn-lt"/>
              </a:rPr>
              <a:t>axis([0,500,-500,500])</a:t>
            </a:r>
          </a:p>
          <a:p>
            <a:r>
              <a:rPr lang="en-GB" sz="2800" err="1">
                <a:ea typeface="+mn-lt"/>
                <a:cs typeface="+mn-lt"/>
              </a:rPr>
              <a:t>xlabel</a:t>
            </a:r>
            <a:r>
              <a:rPr lang="en-GB" sz="2800">
                <a:ea typeface="+mn-lt"/>
                <a:cs typeface="+mn-lt"/>
              </a:rPr>
              <a:t>('\theta');</a:t>
            </a:r>
          </a:p>
          <a:p>
            <a:r>
              <a:rPr lang="en-GB" sz="2800" err="1">
                <a:ea typeface="+mn-lt"/>
                <a:cs typeface="+mn-lt"/>
              </a:rPr>
              <a:t>ylabel</a:t>
            </a:r>
            <a:r>
              <a:rPr lang="en-GB" sz="2800">
                <a:ea typeface="+mn-lt"/>
                <a:cs typeface="+mn-lt"/>
              </a:rPr>
              <a:t>('Forces');</a:t>
            </a:r>
          </a:p>
          <a:p>
            <a:r>
              <a:rPr lang="en-GB" sz="2800">
                <a:ea typeface="+mn-lt"/>
                <a:cs typeface="+mn-lt"/>
              </a:rPr>
              <a:t>title('Variation of Forces v/s Angle');</a:t>
            </a:r>
          </a:p>
          <a:p>
            <a:endParaRPr lang="en-GB" sz="2800">
              <a:cs typeface="Calibri"/>
            </a:endParaRPr>
          </a:p>
        </p:txBody>
      </p:sp>
    </p:spTree>
    <p:extLst>
      <p:ext uri="{BB962C8B-B14F-4D97-AF65-F5344CB8AC3E}">
        <p14:creationId xmlns:p14="http://schemas.microsoft.com/office/powerpoint/2010/main" xmlns="" val="2205764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xmlns="" id="{2151139A-886F-4B97-8815-729AD3831BB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5" name="Rectangle 34">
            <a:extLst>
              <a:ext uri="{FF2B5EF4-FFF2-40B4-BE49-F238E27FC236}">
                <a16:creationId xmlns:a16="http://schemas.microsoft.com/office/drawing/2014/main" xmlns="" id="{AB5E08C4-8CDD-4623-A5B8-E998C6DEE3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3" y="738"/>
            <a:ext cx="18287997" cy="2363932"/>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xmlns="" id="{15F33878-D502-4FFA-8ACE-F2AECDB2A23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12193285" y="52"/>
            <a:ext cx="6094715" cy="2364618"/>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xmlns="" id="{D3539FEE-81D3-4406-802E-60B20B16F4F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7961667" y="-7961666"/>
            <a:ext cx="2364669" cy="18288002"/>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xmlns="" id="{DC701763-729E-462F-A5A8-E0DEFEB1E2E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738151" y="1479"/>
            <a:ext cx="6455133" cy="236319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xmlns="" id="{63791DE4-9EAD-4CDB-9608-B30298F1D30C}"/>
              </a:ext>
            </a:extLst>
          </p:cNvPr>
          <p:cNvSpPr txBox="1"/>
          <p:nvPr/>
        </p:nvSpPr>
        <p:spPr>
          <a:xfrm>
            <a:off x="1049571" y="529740"/>
            <a:ext cx="10636950" cy="1347871"/>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6000" b="1" u="sng">
                <a:solidFill>
                  <a:srgbClr val="FFFFFF"/>
                </a:solidFill>
                <a:latin typeface="+mj-lt"/>
                <a:ea typeface="+mj-ea"/>
                <a:cs typeface="+mj-cs"/>
              </a:rPr>
              <a:t>OUTPUT</a:t>
            </a:r>
            <a:endParaRPr lang="en-US" sz="6000">
              <a:solidFill>
                <a:srgbClr val="FFFFFF"/>
              </a:solidFill>
              <a:latin typeface="+mj-lt"/>
              <a:ea typeface="+mj-ea"/>
              <a:cs typeface="+mj-cs"/>
            </a:endParaRPr>
          </a:p>
        </p:txBody>
      </p:sp>
      <p:pic>
        <p:nvPicPr>
          <p:cNvPr id="4" name="Picture 5" descr="Chart&#10;&#10;Description automatically generated">
            <a:extLst>
              <a:ext uri="{FF2B5EF4-FFF2-40B4-BE49-F238E27FC236}">
                <a16:creationId xmlns:a16="http://schemas.microsoft.com/office/drawing/2014/main" xmlns="" id="{BE5D303A-F504-4230-8FBD-4A5C2CE1287F}"/>
              </a:ext>
            </a:extLst>
          </p:cNvPr>
          <p:cNvPicPr>
            <a:picLocks noChangeAspect="1"/>
          </p:cNvPicPr>
          <p:nvPr/>
        </p:nvPicPr>
        <p:blipFill>
          <a:blip r:embed="rId2"/>
          <a:stretch>
            <a:fillRect/>
          </a:stretch>
        </p:blipFill>
        <p:spPr>
          <a:xfrm>
            <a:off x="1073622" y="3403371"/>
            <a:ext cx="7696632" cy="5733990"/>
          </a:xfrm>
          <a:prstGeom prst="rect">
            <a:avLst/>
          </a:prstGeom>
        </p:spPr>
      </p:pic>
      <p:pic>
        <p:nvPicPr>
          <p:cNvPr id="3" name="Picture 9" descr="Icon&#10;&#10;Description automatically generated">
            <a:extLst>
              <a:ext uri="{FF2B5EF4-FFF2-40B4-BE49-F238E27FC236}">
                <a16:creationId xmlns:a16="http://schemas.microsoft.com/office/drawing/2014/main" xmlns="" id="{B053260F-5726-40A2-A4BC-C49E02D42F1F}"/>
              </a:ext>
            </a:extLst>
          </p:cNvPr>
          <p:cNvPicPr>
            <a:picLocks noChangeAspect="1"/>
          </p:cNvPicPr>
          <p:nvPr/>
        </p:nvPicPr>
        <p:blipFill rotWithShape="1">
          <a:blip r:embed="rId3"/>
          <a:srcRect t="3062" r="2" b="2"/>
          <a:stretch/>
        </p:blipFill>
        <p:spPr>
          <a:xfrm>
            <a:off x="9517747" y="3326722"/>
            <a:ext cx="6186170" cy="5996747"/>
          </a:xfrm>
          <a:prstGeom prst="rect">
            <a:avLst/>
          </a:prstGeom>
        </p:spPr>
      </p:pic>
      <p:sp>
        <p:nvSpPr>
          <p:cNvPr id="2" name="TextBox 1">
            <a:extLst>
              <a:ext uri="{FF2B5EF4-FFF2-40B4-BE49-F238E27FC236}">
                <a16:creationId xmlns:a16="http://schemas.microsoft.com/office/drawing/2014/main" xmlns="" id="{03C325DD-AD13-4163-8C47-1263A42DB35C}"/>
              </a:ext>
            </a:extLst>
          </p:cNvPr>
          <p:cNvSpPr txBox="1"/>
          <p:nvPr/>
        </p:nvSpPr>
        <p:spPr>
          <a:xfrm>
            <a:off x="1208314" y="4307973"/>
            <a:ext cx="7909332" cy="477252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endParaRPr lang="en-US" sz="2700">
              <a:cs typeface="Calibri"/>
            </a:endParaRPr>
          </a:p>
          <a:p>
            <a:pPr indent="-228600">
              <a:lnSpc>
                <a:spcPct val="90000"/>
              </a:lnSpc>
              <a:spcAft>
                <a:spcPts val="600"/>
              </a:spcAft>
              <a:buFont typeface="Arial" panose="020B0604020202020204" pitchFamily="34" charset="0"/>
              <a:buChar char="•"/>
            </a:pPr>
            <a:endParaRPr lang="en-US" sz="2700">
              <a:cs typeface="Calibri"/>
            </a:endParaRPr>
          </a:p>
        </p:txBody>
      </p:sp>
    </p:spTree>
    <p:extLst>
      <p:ext uri="{BB962C8B-B14F-4D97-AF65-F5344CB8AC3E}">
        <p14:creationId xmlns:p14="http://schemas.microsoft.com/office/powerpoint/2010/main" xmlns="" val="3375302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xmlns="" id="{FF9B822F-893E-44C8-963C-64F50ACECB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8000" cy="10287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xmlns="" id="{EBF87945-A001-489F-9D9B-7D9435F0B9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22958" y="521206"/>
            <a:ext cx="16651224" cy="27020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xmlns="" id="{CFBDD89D-1CB9-4BCD-887F-D4B4E29305F8}"/>
              </a:ext>
            </a:extLst>
          </p:cNvPr>
          <p:cNvSpPr txBox="1"/>
          <p:nvPr/>
        </p:nvSpPr>
        <p:spPr>
          <a:xfrm>
            <a:off x="1257300" y="877824"/>
            <a:ext cx="15438120" cy="182070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800" dirty="0">
                <a:solidFill>
                  <a:schemeClr val="bg1"/>
                </a:solidFill>
                <a:latin typeface="+mj-lt"/>
                <a:ea typeface="+mj-ea"/>
                <a:cs typeface="+mj-cs"/>
              </a:rPr>
              <a:t>QUESTION 2</a:t>
            </a:r>
            <a:endParaRPr lang="en-US" sz="4800" dirty="0">
              <a:solidFill>
                <a:schemeClr val="bg1"/>
              </a:solidFill>
              <a:latin typeface="+mj-lt"/>
              <a:ea typeface="+mj-ea"/>
              <a:cs typeface="Calibri"/>
            </a:endParaRPr>
          </a:p>
        </p:txBody>
      </p:sp>
      <p:sp>
        <p:nvSpPr>
          <p:cNvPr id="2" name="TextBox 1">
            <a:extLst>
              <a:ext uri="{FF2B5EF4-FFF2-40B4-BE49-F238E27FC236}">
                <a16:creationId xmlns:a16="http://schemas.microsoft.com/office/drawing/2014/main" xmlns="" id="{B24C65AD-6A21-40E2-8178-8D6C951C5D8E}"/>
              </a:ext>
            </a:extLst>
          </p:cNvPr>
          <p:cNvSpPr txBox="1"/>
          <p:nvPr/>
        </p:nvSpPr>
        <p:spPr>
          <a:xfrm>
            <a:off x="7734698" y="3806481"/>
            <a:ext cx="9448005" cy="549027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2800"/>
              <a:t> A)</a:t>
            </a:r>
            <a:r>
              <a:rPr lang="en-GB" sz="2800">
                <a:ea typeface="+mn-lt"/>
                <a:cs typeface="+mn-lt"/>
              </a:rPr>
              <a:t> Three forces F,P and Q is been applied to the top of a toy tower (height 10m) as shown in the figure. The force F is applied through a rope attached to the top of the tower randomly from all directions to break the tower BD. Magnitude of the forces F and P is found to be 90N and 150N respectively. The magnitude of force Q is adjusted accordingly so that the resultant force acting will be parallel to the height of the tower.</a:t>
            </a:r>
            <a:endParaRPr lang="en-US"/>
          </a:p>
          <a:p>
            <a:pPr>
              <a:lnSpc>
                <a:spcPct val="90000"/>
              </a:lnSpc>
              <a:spcAft>
                <a:spcPts val="600"/>
              </a:spcAft>
            </a:pPr>
            <a:endParaRPr lang="en-GB"/>
          </a:p>
          <a:p>
            <a:pPr>
              <a:lnSpc>
                <a:spcPct val="90000"/>
              </a:lnSpc>
              <a:spcAft>
                <a:spcPts val="600"/>
              </a:spcAft>
            </a:pPr>
            <a:r>
              <a:rPr lang="en-GB" sz="2800">
                <a:ea typeface="+mn-lt"/>
                <a:cs typeface="+mn-lt"/>
              </a:rPr>
              <a:t>B) Using Matlab, write a code that takes inputs of forces P, F and the coordinates of the rope position and check whether the tower breaks or not. Experiments shown that the tower collapses when the force (both tensile and compressive) acting on the toy tower exceeds greater than 444N. </a:t>
            </a:r>
          </a:p>
          <a:p>
            <a:pPr>
              <a:lnSpc>
                <a:spcPct val="90000"/>
              </a:lnSpc>
              <a:spcAft>
                <a:spcPts val="600"/>
              </a:spcAft>
            </a:pPr>
            <a:endParaRPr lang="en-GB" sz="2800">
              <a:ea typeface="+mn-lt"/>
              <a:cs typeface="+mn-lt"/>
            </a:endParaRPr>
          </a:p>
        </p:txBody>
      </p:sp>
      <p:pic>
        <p:nvPicPr>
          <p:cNvPr id="7" name="Picture 7" descr="Diagram&#10;&#10;Description automatically generated">
            <a:extLst>
              <a:ext uri="{FF2B5EF4-FFF2-40B4-BE49-F238E27FC236}">
                <a16:creationId xmlns:a16="http://schemas.microsoft.com/office/drawing/2014/main" xmlns="" id="{75E787E5-29F1-4449-A2DA-A6E146A3D094}"/>
              </a:ext>
            </a:extLst>
          </p:cNvPr>
          <p:cNvPicPr>
            <a:picLocks noChangeAspect="1"/>
          </p:cNvPicPr>
          <p:nvPr/>
        </p:nvPicPr>
        <p:blipFill>
          <a:blip r:embed="rId2"/>
          <a:stretch>
            <a:fillRect/>
          </a:stretch>
        </p:blipFill>
        <p:spPr>
          <a:xfrm>
            <a:off x="1390650" y="4589349"/>
            <a:ext cx="5519056" cy="4061051"/>
          </a:xfrm>
          <a:prstGeom prst="rect">
            <a:avLst/>
          </a:prstGeom>
        </p:spPr>
      </p:pic>
    </p:spTree>
    <p:extLst>
      <p:ext uri="{BB962C8B-B14F-4D97-AF65-F5344CB8AC3E}">
        <p14:creationId xmlns:p14="http://schemas.microsoft.com/office/powerpoint/2010/main" xmlns="" val="3828524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F9CFCE6-877F-4858-B8BD-2C52CA8AFBC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8000" cy="10287000"/>
          </a:xfrm>
          <a:prstGeom prst="rect">
            <a:avLst/>
          </a:prstGeom>
          <a:solidFill>
            <a:srgbClr val="3A42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8213F8A0-12AE-4514-8372-0DD766EC28E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385299" y="720090"/>
            <a:ext cx="8187183" cy="88468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9EFF17D4-9A8C-4CE5-B096-D8CCD44004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15518" y="720090"/>
            <a:ext cx="8187181" cy="88468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Text, letter&#10;&#10;Description automatically generated">
            <a:extLst>
              <a:ext uri="{FF2B5EF4-FFF2-40B4-BE49-F238E27FC236}">
                <a16:creationId xmlns:a16="http://schemas.microsoft.com/office/drawing/2014/main" xmlns="" id="{563BC4B6-460E-4CA5-AA71-579697E98E54}"/>
              </a:ext>
            </a:extLst>
          </p:cNvPr>
          <p:cNvPicPr>
            <a:picLocks noChangeAspect="1"/>
          </p:cNvPicPr>
          <p:nvPr/>
        </p:nvPicPr>
        <p:blipFill>
          <a:blip r:embed="rId2"/>
          <a:stretch>
            <a:fillRect/>
          </a:stretch>
        </p:blipFill>
        <p:spPr>
          <a:xfrm>
            <a:off x="10464561" y="902570"/>
            <a:ext cx="6037641" cy="8356599"/>
          </a:xfrm>
          <a:prstGeom prst="rect">
            <a:avLst/>
          </a:prstGeom>
        </p:spPr>
      </p:pic>
      <p:pic>
        <p:nvPicPr>
          <p:cNvPr id="7" name="Picture 2" descr="Diagram&#10;&#10;Description automatically generated">
            <a:extLst>
              <a:ext uri="{FF2B5EF4-FFF2-40B4-BE49-F238E27FC236}">
                <a16:creationId xmlns:a16="http://schemas.microsoft.com/office/drawing/2014/main" xmlns="" id="{358FF96B-182E-4700-9B03-5B0468D7F660}"/>
              </a:ext>
            </a:extLst>
          </p:cNvPr>
          <p:cNvPicPr>
            <a:picLocks noChangeAspect="1"/>
          </p:cNvPicPr>
          <p:nvPr/>
        </p:nvPicPr>
        <p:blipFill>
          <a:blip r:embed="rId3"/>
          <a:stretch>
            <a:fillRect/>
          </a:stretch>
        </p:blipFill>
        <p:spPr>
          <a:xfrm>
            <a:off x="1686725" y="902569"/>
            <a:ext cx="5766053" cy="8356599"/>
          </a:xfrm>
          <a:prstGeom prst="rect">
            <a:avLst/>
          </a:prstGeom>
        </p:spPr>
      </p:pic>
    </p:spTree>
    <p:extLst>
      <p:ext uri="{BB962C8B-B14F-4D97-AF65-F5344CB8AC3E}">
        <p14:creationId xmlns:p14="http://schemas.microsoft.com/office/powerpoint/2010/main" xmlns="" val="8609970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2200</Words>
  <Application>Microsoft Office PowerPoint</Application>
  <PresentationFormat>Custom</PresentationFormat>
  <Paragraphs>580</Paragraphs>
  <Slides>59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59</vt:i4>
      </vt:variant>
    </vt:vector>
  </HeadingPairs>
  <TitlesOfParts>
    <vt:vector size="63" baseType="lpstr">
      <vt:lpstr>Arial</vt:lpstr>
      <vt:lpstr>Calibri</vt:lpstr>
      <vt:lpstr>Tw Cen MT</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Presented by Group 9</dc:title>
  <cp:lastModifiedBy>Admin</cp:lastModifiedBy>
  <cp:revision>38</cp:revision>
  <dcterms:created xsi:type="dcterms:W3CDTF">2006-08-16T00:00:00Z</dcterms:created>
  <dcterms:modified xsi:type="dcterms:W3CDTF">2022-02-21T23:41:23Z</dcterms:modified>
  <dc:identifier>DAE4V8mBab4</dc:identifier>
</cp:coreProperties>
</file>